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65" r:id="rId3"/>
    <p:sldId id="257" r:id="rId4"/>
    <p:sldId id="266" r:id="rId5"/>
    <p:sldId id="284" r:id="rId6"/>
    <p:sldId id="283" r:id="rId7"/>
    <p:sldId id="285" r:id="rId8"/>
    <p:sldId id="286" r:id="rId9"/>
    <p:sldId id="288" r:id="rId10"/>
    <p:sldId id="289" r:id="rId11"/>
    <p:sldId id="290" r:id="rId12"/>
    <p:sldId id="267" r:id="rId13"/>
    <p:sldId id="270" r:id="rId14"/>
    <p:sldId id="292" r:id="rId15"/>
    <p:sldId id="296" r:id="rId16"/>
    <p:sldId id="294" r:id="rId17"/>
    <p:sldId id="271" r:id="rId18"/>
    <p:sldId id="297" r:id="rId19"/>
    <p:sldId id="273" r:id="rId20"/>
    <p:sldId id="298" r:id="rId21"/>
    <p:sldId id="279" r:id="rId22"/>
    <p:sldId id="282" r:id="rId23"/>
    <p:sldId id="291" r:id="rId24"/>
    <p:sldId id="299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5226" autoAdjust="0"/>
  </p:normalViewPr>
  <p:slideViewPr>
    <p:cSldViewPr>
      <p:cViewPr varScale="1">
        <p:scale>
          <a:sx n="86" d="100"/>
          <a:sy n="86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80239-1519-4B0E-8208-859E4D2FBA6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FA890-BC36-4E6C-9E76-CA84ABA6D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9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A890-BC36-4E6C-9E76-CA84ABA6D9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A890-BC36-4E6C-9E76-CA84ABA6D9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0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A890-BC36-4E6C-9E76-CA84ABA6D9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3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50505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FA890-BC36-4E6C-9E76-CA84ABA6D9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9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50505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FA890-BC36-4E6C-9E76-CA84ABA6D9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50505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FA890-BC36-4E6C-9E76-CA84ABA6D9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8406-754F-4B2F-B1B8-115E3431C4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616A-ADEA-49CF-B37F-AE20F17B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8406-754F-4B2F-B1B8-115E3431C4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616A-ADEA-49CF-B37F-AE20F17B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8406-754F-4B2F-B1B8-115E3431C4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616A-ADEA-49CF-B37F-AE20F17B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8406-754F-4B2F-B1B8-115E3431C4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616A-ADEA-49CF-B37F-AE20F17B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8406-754F-4B2F-B1B8-115E3431C4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616A-ADEA-49CF-B37F-AE20F17B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8406-754F-4B2F-B1B8-115E3431C4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616A-ADEA-49CF-B37F-AE20F17B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8406-754F-4B2F-B1B8-115E3431C4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616A-ADEA-49CF-B37F-AE20F17B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8406-754F-4B2F-B1B8-115E3431C4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616A-ADEA-49CF-B37F-AE20F17B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8406-754F-4B2F-B1B8-115E3431C4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616A-ADEA-49CF-B37F-AE20F17B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8406-754F-4B2F-B1B8-115E3431C4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616A-ADEA-49CF-B37F-AE20F17B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8406-754F-4B2F-B1B8-115E3431C4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616A-ADEA-49CF-B37F-AE20F17B631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C4A8406-754F-4B2F-B1B8-115E3431C4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24616A-ADEA-49CF-B37F-AE20F17B63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satsuite.collegeboard.org/digital/digital-practice-preparation?excmpid=mtg796-st-1-b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atsuite.collegeboard.org/psat-nmsqt/scholarships-recognition" TargetMode="External"/><Relationship Id="rId5" Type="http://schemas.openxmlformats.org/officeDocument/2006/relationships/hyperlink" Target="https://satsuite.collegeboard.org/psat-nmsqt/scores?excmpid=vt-00258" TargetMode="External"/><Relationship Id="rId4" Type="http://schemas.openxmlformats.org/officeDocument/2006/relationships/hyperlink" Target="https://satsuite.collegeboard.org/psat-nmsqt/scores/understanding-scores/your-score-explain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youtube.com/watch?v=LJEeKZxLjp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ie6WBDzjtG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test.com/psat/courses/partner/psat-prep-on-deman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pportunity.collegeboard.org/?excmpid=vt-00248" TargetMode="Externa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psat.org/recognitio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atsuite.collegeboard.org/media/pdf/psat-nmsqt-understanding-scores.pdf?SFMC_cid=EM1064214-&amp;rid=16596835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asd.org/Page/216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mailto:scintora@oxfordasd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s://studentscores.collegeboard.org/home?excmpid=mtg490-st-1-scr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tsuite.org/k12bigfutureschoo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JEeKZxLjpA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14400"/>
            <a:ext cx="6705600" cy="25908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70C0"/>
                </a:solidFill>
              </a:rPr>
              <a:t>PSAT Scores</a:t>
            </a:r>
            <a:br>
              <a:rPr lang="en-US" sz="6600" dirty="0">
                <a:solidFill>
                  <a:srgbClr val="0070C0"/>
                </a:solidFill>
              </a:rPr>
            </a:br>
            <a:endParaRPr lang="en-US" sz="66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402"/>
            <a:ext cx="52387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4" r="77892"/>
          <a:stretch/>
        </p:blipFill>
        <p:spPr bwMode="auto">
          <a:xfrm>
            <a:off x="2573359" y="3729306"/>
            <a:ext cx="1006431" cy="97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r="81470"/>
          <a:stretch/>
        </p:blipFill>
        <p:spPr bwMode="auto">
          <a:xfrm>
            <a:off x="2743200" y="4683413"/>
            <a:ext cx="836590" cy="92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87"/>
          <a:stretch/>
        </p:blipFill>
        <p:spPr bwMode="auto">
          <a:xfrm>
            <a:off x="2725492" y="5569038"/>
            <a:ext cx="85429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729306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You’ll Learn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4134" y="385241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Student Score Reports</a:t>
            </a:r>
          </a:p>
          <a:p>
            <a:r>
              <a:rPr lang="en-US" sz="2000" dirty="0"/>
              <a:t>Information available on score reports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21109" y="479009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PSAT/NMSQT  Scores</a:t>
            </a:r>
          </a:p>
          <a:p>
            <a:r>
              <a:rPr lang="en-US" sz="2000" dirty="0"/>
              <a:t>What those scores mean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21109" y="5561524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Resources for students</a:t>
            </a:r>
          </a:p>
          <a:p>
            <a:r>
              <a:rPr lang="en-US" sz="2000" dirty="0"/>
              <a:t>Discover resources available through </a:t>
            </a:r>
          </a:p>
          <a:p>
            <a:r>
              <a:rPr lang="en-US" sz="2000" dirty="0"/>
              <a:t>the PSAT / NMSQT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3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" y="6531591"/>
            <a:ext cx="135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813782-CAA6-6FE4-A062-8A90E2525F5B}"/>
              </a:ext>
            </a:extLst>
          </p:cNvPr>
          <p:cNvSpPr txBox="1"/>
          <p:nvPr/>
        </p:nvSpPr>
        <p:spPr>
          <a:xfrm>
            <a:off x="649180" y="5303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Percentiles. </a:t>
            </a:r>
          </a:p>
          <a:p>
            <a:r>
              <a:rPr lang="en-US" dirty="0"/>
              <a:t>Shows percentage of the section each content area represents.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591D18-B417-BBB5-201E-1D9326AE6411}"/>
              </a:ext>
            </a:extLst>
          </p:cNvPr>
          <p:cNvSpPr txBox="1"/>
          <p:nvPr/>
        </p:nvSpPr>
        <p:spPr>
          <a:xfrm>
            <a:off x="752282" y="353655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Subscores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1B4C060-AEFE-8CD4-70BF-BCECC0B99A26}"/>
              </a:ext>
            </a:extLst>
          </p:cNvPr>
          <p:cNvSpPr/>
          <p:nvPr/>
        </p:nvSpPr>
        <p:spPr>
          <a:xfrm>
            <a:off x="550809" y="3331060"/>
            <a:ext cx="1828800" cy="87738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62F8A7-226C-E8CB-F210-19ECDF20A69A}"/>
              </a:ext>
            </a:extLst>
          </p:cNvPr>
          <p:cNvCxnSpPr>
            <a:cxnSpLocks/>
          </p:cNvCxnSpPr>
          <p:nvPr/>
        </p:nvCxnSpPr>
        <p:spPr>
          <a:xfrm flipV="1">
            <a:off x="2362200" y="3124200"/>
            <a:ext cx="1371600" cy="4123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555935-006D-F6EA-35B4-09C957F4D574}"/>
              </a:ext>
            </a:extLst>
          </p:cNvPr>
          <p:cNvCxnSpPr>
            <a:cxnSpLocks/>
          </p:cNvCxnSpPr>
          <p:nvPr/>
        </p:nvCxnSpPr>
        <p:spPr>
          <a:xfrm>
            <a:off x="2379609" y="3948232"/>
            <a:ext cx="1430391" cy="3810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174F0A9-F261-821F-AB9A-8698919ED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29928"/>
            <a:ext cx="9144000" cy="532089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746960B-68EA-67BB-2466-E0BB0CB09900}"/>
              </a:ext>
            </a:extLst>
          </p:cNvPr>
          <p:cNvSpPr/>
          <p:nvPr/>
        </p:nvSpPr>
        <p:spPr>
          <a:xfrm>
            <a:off x="0" y="-49789"/>
            <a:ext cx="3886200" cy="142138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780A77-2961-E979-E97C-0279F283D190}"/>
              </a:ext>
            </a:extLst>
          </p:cNvPr>
          <p:cNvCxnSpPr>
            <a:cxnSpLocks/>
          </p:cNvCxnSpPr>
          <p:nvPr/>
        </p:nvCxnSpPr>
        <p:spPr>
          <a:xfrm flipH="1">
            <a:off x="510009" y="1265883"/>
            <a:ext cx="355472" cy="19368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F5DA93F-AEBD-8096-BBC5-0E865D32410C}"/>
              </a:ext>
            </a:extLst>
          </p:cNvPr>
          <p:cNvSpPr/>
          <p:nvPr/>
        </p:nvSpPr>
        <p:spPr>
          <a:xfrm>
            <a:off x="3810000" y="184869"/>
            <a:ext cx="3030195" cy="165003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47796D-5F63-AD80-0B7C-C24D83A0476A}"/>
              </a:ext>
            </a:extLst>
          </p:cNvPr>
          <p:cNvSpPr txBox="1"/>
          <p:nvPr/>
        </p:nvSpPr>
        <p:spPr>
          <a:xfrm>
            <a:off x="4094001" y="444002"/>
            <a:ext cx="284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Representation of performance. Shows areas of strengths and weaknesses.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78D6EF-B85B-4447-6E38-B76F11769E03}"/>
              </a:ext>
            </a:extLst>
          </p:cNvPr>
          <p:cNvCxnSpPr>
            <a:cxnSpLocks/>
          </p:cNvCxnSpPr>
          <p:nvPr/>
        </p:nvCxnSpPr>
        <p:spPr>
          <a:xfrm flipH="1">
            <a:off x="5515997" y="1903464"/>
            <a:ext cx="24432" cy="16330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57FD6F2-F160-2202-E78D-FE0AB86DD4C3}"/>
              </a:ext>
            </a:extLst>
          </p:cNvPr>
          <p:cNvSpPr txBox="1"/>
          <p:nvPr/>
        </p:nvSpPr>
        <p:spPr>
          <a:xfrm>
            <a:off x="6676008" y="44196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you have a star next to number, You DO NOT meet entry requirements to NMSC.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04AFAE6-0548-95C0-EE49-864140B21040}"/>
              </a:ext>
            </a:extLst>
          </p:cNvPr>
          <p:cNvSpPr/>
          <p:nvPr/>
        </p:nvSpPr>
        <p:spPr>
          <a:xfrm>
            <a:off x="6505139" y="4106293"/>
            <a:ext cx="2058853" cy="191350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821A4E-45BE-ED28-D170-73E85D14D644}"/>
              </a:ext>
            </a:extLst>
          </p:cNvPr>
          <p:cNvCxnSpPr>
            <a:cxnSpLocks/>
          </p:cNvCxnSpPr>
          <p:nvPr/>
        </p:nvCxnSpPr>
        <p:spPr>
          <a:xfrm flipH="1" flipV="1">
            <a:off x="6418206" y="2879959"/>
            <a:ext cx="257802" cy="15396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98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6524297"/>
            <a:ext cx="135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E16E46-D919-5558-8E06-999770E78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975"/>
            <a:ext cx="8458200" cy="67335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73FDFF9-45F4-9152-331A-3BF146698FCE}"/>
              </a:ext>
            </a:extLst>
          </p:cNvPr>
          <p:cNvSpPr/>
          <p:nvPr/>
        </p:nvSpPr>
        <p:spPr>
          <a:xfrm>
            <a:off x="5486400" y="3276601"/>
            <a:ext cx="2286000" cy="533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71E469-37AC-D2A3-B9D4-710612A6A7C5}"/>
              </a:ext>
            </a:extLst>
          </p:cNvPr>
          <p:cNvCxnSpPr>
            <a:cxnSpLocks/>
          </p:cNvCxnSpPr>
          <p:nvPr/>
        </p:nvCxnSpPr>
        <p:spPr>
          <a:xfrm flipH="1">
            <a:off x="7488466" y="2597544"/>
            <a:ext cx="1418203" cy="9457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5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6524297"/>
            <a:ext cx="135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44A1C-2675-6AC3-70BF-3FB841281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" y="42538"/>
            <a:ext cx="9144000" cy="5806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0C933C-EF46-B733-3991-A251A058E237}"/>
              </a:ext>
            </a:extLst>
          </p:cNvPr>
          <p:cNvSpPr txBox="1"/>
          <p:nvPr/>
        </p:nvSpPr>
        <p:spPr>
          <a:xfrm>
            <a:off x="5105400" y="589821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personalized features!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D9CAB8-D787-E0F8-98C1-75C80A01173B}"/>
              </a:ext>
            </a:extLst>
          </p:cNvPr>
          <p:cNvSpPr/>
          <p:nvPr/>
        </p:nvSpPr>
        <p:spPr>
          <a:xfrm>
            <a:off x="4800600" y="5784352"/>
            <a:ext cx="2819400" cy="80929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2A8632-6FD3-E63C-56C8-B857F3E7086C}"/>
              </a:ext>
            </a:extLst>
          </p:cNvPr>
          <p:cNvCxnSpPr>
            <a:cxnSpLocks/>
          </p:cNvCxnSpPr>
          <p:nvPr/>
        </p:nvCxnSpPr>
        <p:spPr>
          <a:xfrm flipV="1">
            <a:off x="6553200" y="5323546"/>
            <a:ext cx="533400" cy="4117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34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" y="6531591"/>
            <a:ext cx="135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3" y="137712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Paper Score Report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24CFBE-E48E-D945-E799-3E205F474F14}"/>
              </a:ext>
            </a:extLst>
          </p:cNvPr>
          <p:cNvSpPr txBox="1"/>
          <p:nvPr/>
        </p:nvSpPr>
        <p:spPr>
          <a:xfrm>
            <a:off x="178852" y="5323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Paper Score Reports are no longer mailed by CollegeBoard.org but can always be downloaded and printed from your account.</a:t>
            </a:r>
          </a:p>
          <a:p>
            <a:r>
              <a:rPr lang="en-US" dirty="0"/>
              <a:t>** Please reach out to your counselor if you would like a printed copy.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02303-752A-5A2E-CB52-46A275351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43356"/>
            <a:ext cx="3239825" cy="42717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5EE913-8BD4-E209-D034-3AC632977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909874"/>
            <a:ext cx="3490443" cy="4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5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" y="6531591"/>
            <a:ext cx="135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0163ED-4116-7416-266F-20215D800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59212"/>
            <a:ext cx="3733800" cy="5445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966938-7FFA-DF47-C6B3-CFDE6759D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295400"/>
            <a:ext cx="5024030" cy="47660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BED747-2FA2-9E57-19E3-B84FBD9A91EB}"/>
              </a:ext>
            </a:extLst>
          </p:cNvPr>
          <p:cNvSpPr txBox="1"/>
          <p:nvPr/>
        </p:nvSpPr>
        <p:spPr>
          <a:xfrm>
            <a:off x="2161" y="48042"/>
            <a:ext cx="633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Other Features Provided</a:t>
            </a:r>
          </a:p>
        </p:txBody>
      </p:sp>
    </p:spTree>
    <p:extLst>
      <p:ext uri="{BB962C8B-B14F-4D97-AF65-F5344CB8AC3E}">
        <p14:creationId xmlns:p14="http://schemas.microsoft.com/office/powerpoint/2010/main" val="1630656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" y="6531591"/>
            <a:ext cx="135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FCEE41-3C23-C2EE-8DB6-4789F86FF6C6}"/>
              </a:ext>
            </a:extLst>
          </p:cNvPr>
          <p:cNvSpPr txBox="1"/>
          <p:nvPr/>
        </p:nvSpPr>
        <p:spPr>
          <a:xfrm>
            <a:off x="4800600" y="1990794"/>
            <a:ext cx="388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More detailed benchmarks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01279-5305-CB2B-D553-DA7783566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045" y="2335381"/>
            <a:ext cx="3886199" cy="44745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A385A0-7FC4-EB36-34EA-1F519823A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28611"/>
            <a:ext cx="4060587" cy="59071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BED747-2FA2-9E57-19E3-B84FBD9A91EB}"/>
              </a:ext>
            </a:extLst>
          </p:cNvPr>
          <p:cNvSpPr txBox="1"/>
          <p:nvPr/>
        </p:nvSpPr>
        <p:spPr>
          <a:xfrm>
            <a:off x="2161" y="48042"/>
            <a:ext cx="633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Other Features Provided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5ABB3E-6A9C-B84C-406F-735131526D5F}"/>
              </a:ext>
            </a:extLst>
          </p:cNvPr>
          <p:cNvSpPr/>
          <p:nvPr/>
        </p:nvSpPr>
        <p:spPr>
          <a:xfrm>
            <a:off x="1543826" y="3121781"/>
            <a:ext cx="2418574" cy="30721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283CAF-E81D-C422-6C86-3A0D22A324D6}"/>
              </a:ext>
            </a:extLst>
          </p:cNvPr>
          <p:cNvCxnSpPr>
            <a:cxnSpLocks/>
          </p:cNvCxnSpPr>
          <p:nvPr/>
        </p:nvCxnSpPr>
        <p:spPr>
          <a:xfrm flipH="1">
            <a:off x="3253298" y="1535668"/>
            <a:ext cx="1166302" cy="17397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93E43C-AB64-03FD-27E9-B3A425A94717}"/>
              </a:ext>
            </a:extLst>
          </p:cNvPr>
          <p:cNvSpPr txBox="1"/>
          <p:nvPr/>
        </p:nvSpPr>
        <p:spPr>
          <a:xfrm>
            <a:off x="4419600" y="967027"/>
            <a:ext cx="406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Skills and example questions. Answer explanations included.</a:t>
            </a:r>
          </a:p>
        </p:txBody>
      </p:sp>
    </p:spTree>
    <p:extLst>
      <p:ext uri="{BB962C8B-B14F-4D97-AF65-F5344CB8AC3E}">
        <p14:creationId xmlns:p14="http://schemas.microsoft.com/office/powerpoint/2010/main" val="280237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" y="6531591"/>
            <a:ext cx="135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734F0F-33F0-F41B-4D5D-E8D8E7D6C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18" y="21609"/>
            <a:ext cx="8237244" cy="4495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703DCA-6A62-2E82-38DB-F4D2C348C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4279284"/>
            <a:ext cx="5276850" cy="1314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F9B3DB-3A9B-456D-A2D2-56B24AF1B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" y="5420927"/>
            <a:ext cx="4895850" cy="952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56CF12-BFDB-C8E4-70B2-0F4A9494E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093" y="4335116"/>
            <a:ext cx="4090907" cy="21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2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" y="6531591"/>
            <a:ext cx="135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B6C16D-EEDF-5E3D-2AE2-854FDBDC20F7}"/>
              </a:ext>
            </a:extLst>
          </p:cNvPr>
          <p:cNvSpPr txBox="1"/>
          <p:nvPr/>
        </p:nvSpPr>
        <p:spPr>
          <a:xfrm>
            <a:off x="228600" y="381000"/>
            <a:ext cx="8839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Next Steps for Students and Parents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b="1" dirty="0"/>
              <a:t>View a video-walk through of the score report:  </a:t>
            </a:r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https://satsuite.collegeboard.org/psat-nmsqt/scores/understanding-scores/your-score-explained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  <a:p>
            <a:r>
              <a:rPr lang="en-US" b="1" dirty="0"/>
              <a:t>Learn more about understanding and using scores: </a:t>
            </a:r>
            <a:r>
              <a:rPr lang="en-US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psat.org/scores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  <a:p>
            <a:r>
              <a:rPr lang="en-US" b="1" dirty="0"/>
              <a:t>Connect to Scholarships: </a:t>
            </a:r>
            <a:r>
              <a:rPr lang="en-US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collegeboard.org/sat-suite-scholarships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  <a:p>
            <a:r>
              <a:rPr lang="en-US" b="1" dirty="0"/>
              <a:t>Practice for the SAT</a:t>
            </a:r>
            <a:r>
              <a:rPr lang="en-US" dirty="0"/>
              <a:t>: </a:t>
            </a:r>
            <a:r>
              <a:rPr lang="en-US" dirty="0">
                <a:solidFill>
                  <a:srgbClr val="00B0F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sat.org/digital-practice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02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692975"/>
            <a:ext cx="4914900" cy="499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50498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SAT Practice on KHAN ACADEMY</a:t>
            </a:r>
          </a:p>
          <a:p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6-8 hours </a:t>
            </a:r>
            <a:r>
              <a:rPr lang="en-US" dirty="0"/>
              <a:t>of practice for the SAT on Khan Academy is associated with an average </a:t>
            </a:r>
            <a:r>
              <a:rPr lang="en-US" b="1" dirty="0"/>
              <a:t> 90-point increase</a:t>
            </a:r>
            <a:r>
              <a:rPr lang="en-US" dirty="0"/>
              <a:t> from the PSAT to the SAT.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Link </a:t>
            </a:r>
            <a:r>
              <a:rPr lang="en-US" dirty="0"/>
              <a:t>College Board and Khan Academy accounts to access personalized practice plan.</a:t>
            </a:r>
            <a:endParaRPr 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" y="6531591"/>
            <a:ext cx="135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04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85" y="6481266"/>
            <a:ext cx="135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0" y="0"/>
            <a:ext cx="4743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" y="1055853"/>
            <a:ext cx="5858020" cy="555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971800"/>
            <a:ext cx="3799764" cy="243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52678" y="1858881"/>
            <a:ext cx="762000" cy="35968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19478" y="1858881"/>
            <a:ext cx="762000" cy="35968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52678" y="187243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**On iPad**</a:t>
            </a:r>
          </a:p>
          <a:p>
            <a:r>
              <a:rPr lang="en-US" dirty="0"/>
              <a:t>My stuff-&gt; Courses-&gt;</a:t>
            </a:r>
          </a:p>
          <a:p>
            <a:r>
              <a:rPr lang="en-US" dirty="0"/>
              <a:t>Test Prep-&gt; SAT -&gt; Select that you’ve taken it -&gt; Sign-in to </a:t>
            </a:r>
            <a:r>
              <a:rPr lang="en-US" dirty="0" err="1"/>
              <a:t>CollegeBoard</a:t>
            </a:r>
            <a:r>
              <a:rPr lang="en-US" dirty="0"/>
              <a:t> -&gt; </a:t>
            </a:r>
          </a:p>
          <a:p>
            <a:r>
              <a:rPr lang="en-US" dirty="0"/>
              <a:t>Send -&gt; allow</a:t>
            </a:r>
          </a:p>
        </p:txBody>
      </p:sp>
    </p:spTree>
    <p:extLst>
      <p:ext uri="{BB962C8B-B14F-4D97-AF65-F5344CB8AC3E}">
        <p14:creationId xmlns:p14="http://schemas.microsoft.com/office/powerpoint/2010/main" val="56521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8458199" cy="74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92"/>
          <a:stretch/>
        </p:blipFill>
        <p:spPr bwMode="auto">
          <a:xfrm>
            <a:off x="375634" y="914400"/>
            <a:ext cx="975329" cy="433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5999"/>
            <a:ext cx="3361926" cy="228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29280"/>
            <a:ext cx="12747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1295400"/>
            <a:ext cx="4876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Pinpoint</a:t>
            </a:r>
            <a:r>
              <a:rPr lang="en-US" sz="1600" dirty="0"/>
              <a:t> strengths and weaknesses.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Review Skills Insight </a:t>
            </a:r>
            <a:r>
              <a:rPr lang="en-US" sz="1600" dirty="0"/>
              <a:t> for suggestions </a:t>
            </a:r>
          </a:p>
          <a:p>
            <a:r>
              <a:rPr lang="en-US" sz="1600" dirty="0"/>
              <a:t>on improving performance.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u="sng" dirty="0"/>
              <a:t>Identify</a:t>
            </a:r>
            <a:r>
              <a:rPr lang="en-US" sz="1600" dirty="0"/>
              <a:t> test questions and answer explanations in areas of difficulty.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u="sng" dirty="0"/>
              <a:t>Link </a:t>
            </a:r>
            <a:r>
              <a:rPr lang="en-US" sz="1600" dirty="0"/>
              <a:t>College Board and Khan Academy accounts for personalized practice plans. </a:t>
            </a:r>
          </a:p>
        </p:txBody>
      </p:sp>
      <p:sp>
        <p:nvSpPr>
          <p:cNvPr id="7" name="Rectangle 6">
            <a:hlinkClick r:id="rId6"/>
          </p:cNvPr>
          <p:cNvSpPr/>
          <p:nvPr/>
        </p:nvSpPr>
        <p:spPr>
          <a:xfrm>
            <a:off x="1143000" y="5453881"/>
            <a:ext cx="727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Understanding Your PSAT/NMSQT Score Report -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66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5" y="75501"/>
            <a:ext cx="8183880" cy="1051560"/>
          </a:xfrm>
        </p:spPr>
        <p:txBody>
          <a:bodyPr/>
          <a:lstStyle/>
          <a:p>
            <a:r>
              <a:rPr lang="en-US" dirty="0"/>
              <a:t>KAPLAN Free PSAT Courses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85" y="6481266"/>
            <a:ext cx="135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B8B8A-D8A4-EB2F-D9AB-329D8F6AD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53266" y="5029200"/>
            <a:ext cx="8305800" cy="993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hlinkClick r:id="rId3"/>
              </a:rPr>
              <a:t>https://www.kaptest.com/psat/courses/partner/psat-prep-on-demand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830E9-CEBA-0F3A-65FB-AD42786F8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194" y="1219200"/>
            <a:ext cx="9144000" cy="352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54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85" y="6481266"/>
            <a:ext cx="135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15" y="1371600"/>
            <a:ext cx="4876800" cy="434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5174" y="5839612"/>
            <a:ext cx="4326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hlinkClick r:id="rId5"/>
              </a:rPr>
              <a:t>cb.org/opportunity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663" y="88612"/>
            <a:ext cx="9256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College Board Opportunity Scholarships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702" y="838200"/>
            <a:ext cx="434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How it works: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Completing steps qualifies you for a scholarship ranging from $500 - $2,000.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Completing all 6 steps possibly qualifies you for a $40,000 scholarship.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Winners notified by email and “My Achievements” page when logging in to College Board Opportunity Scholarships. </a:t>
            </a:r>
          </a:p>
        </p:txBody>
      </p:sp>
    </p:spTree>
    <p:extLst>
      <p:ext uri="{BB962C8B-B14F-4D97-AF65-F5344CB8AC3E}">
        <p14:creationId xmlns:p14="http://schemas.microsoft.com/office/powerpoint/2010/main" val="3944911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00251"/>
            <a:ext cx="807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College Board National Recognition Programs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22603" r="22222" b="50000"/>
          <a:stretch/>
        </p:blipFill>
        <p:spPr bwMode="auto">
          <a:xfrm>
            <a:off x="2333910" y="4917259"/>
            <a:ext cx="1685499" cy="184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771" y="661916"/>
            <a:ext cx="931139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Benefits</a:t>
            </a:r>
          </a:p>
          <a:p>
            <a:r>
              <a:rPr lang="en-US" dirty="0"/>
              <a:t>Academic honors that can be included on college or scholarship applications. </a:t>
            </a:r>
          </a:p>
          <a:p>
            <a:r>
              <a:rPr lang="en-US" dirty="0"/>
              <a:t>Colleges use it to identify academically exceptional students who have </a:t>
            </a:r>
          </a:p>
          <a:p>
            <a:r>
              <a:rPr lang="en-US" dirty="0"/>
              <a:t>excelled on their PSAT/NMSQT, PSAT 10, or AP Exams and in their classrooms.</a:t>
            </a:r>
          </a:p>
          <a:p>
            <a:endParaRPr lang="en-US" dirty="0"/>
          </a:p>
          <a:p>
            <a:r>
              <a:rPr lang="en-US" b="1" u="sng" dirty="0"/>
              <a:t>Who’s Invited to Apply: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who take the PSAT/NMSQT in October of their junior year and </a:t>
            </a:r>
          </a:p>
          <a:p>
            <a:r>
              <a:rPr lang="en-US" dirty="0"/>
              <a:t>    score in the top 10% by state OR earn score of 3 or higher on two or </a:t>
            </a:r>
          </a:p>
          <a:p>
            <a:r>
              <a:rPr lang="en-US" dirty="0"/>
              <a:t>    more AP exams by junior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GPA Criteria</a:t>
            </a:r>
            <a:r>
              <a:rPr lang="en-US" dirty="0"/>
              <a:t>: 3.5 or higher.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Program Criteria</a:t>
            </a:r>
            <a:r>
              <a:rPr lang="en-US" dirty="0"/>
              <a:t>: Are African American, Hispanic American or Latinx, </a:t>
            </a:r>
          </a:p>
          <a:p>
            <a:r>
              <a:rPr lang="en-US" dirty="0"/>
              <a:t>    Indigenous or live in a rural area.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window based on Oct.2021 PSAT scores: Spring 2022.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Visit </a:t>
            </a:r>
            <a:r>
              <a:rPr lang="en-US" sz="2800" b="1" u="sng" dirty="0">
                <a:solidFill>
                  <a:srgbClr val="00B050"/>
                </a:solidFill>
                <a:hlinkClick r:id="rId4" action="ppaction://hlinkfile"/>
              </a:rPr>
              <a:t>psat.org/recognition</a:t>
            </a:r>
            <a:r>
              <a:rPr lang="en-US" dirty="0"/>
              <a:t> for more information. 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1" r="11974" b="79565"/>
          <a:stretch/>
        </p:blipFill>
        <p:spPr bwMode="auto">
          <a:xfrm>
            <a:off x="-6342" y="5316085"/>
            <a:ext cx="2358788" cy="145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t="51755" r="18822" b="18188"/>
          <a:stretch/>
        </p:blipFill>
        <p:spPr bwMode="auto">
          <a:xfrm>
            <a:off x="4039342" y="4949774"/>
            <a:ext cx="1806377" cy="189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82205" r="6266"/>
          <a:stretch/>
        </p:blipFill>
        <p:spPr bwMode="auto">
          <a:xfrm>
            <a:off x="5807214" y="5174322"/>
            <a:ext cx="3305670" cy="156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128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87B3B6-5C12-C0AE-8AB0-8B867DCFF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46" y="-42336"/>
            <a:ext cx="5334000" cy="6909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AC3F26-9AA7-53E1-477E-E18AFE3B9B3A}"/>
              </a:ext>
            </a:extLst>
          </p:cNvPr>
          <p:cNvSpPr txBox="1"/>
          <p:nvPr/>
        </p:nvSpPr>
        <p:spPr>
          <a:xfrm>
            <a:off x="6172200" y="2743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CLICK HERE FOR ELECTRONIC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55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9EFA20-8E66-87A5-635E-593B8EB8DAB4}"/>
              </a:ext>
            </a:extLst>
          </p:cNvPr>
          <p:cNvSpPr txBox="1"/>
          <p:nvPr/>
        </p:nvSpPr>
        <p:spPr>
          <a:xfrm>
            <a:off x="266700" y="381000"/>
            <a:ext cx="90297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Oxford Area H.S. – Guidance Dept. Website –&gt; PSAT Information Page</a:t>
            </a:r>
          </a:p>
          <a:p>
            <a:endParaRPr lang="en-US" sz="3200" b="1" dirty="0"/>
          </a:p>
          <a:p>
            <a:r>
              <a:rPr lang="en-US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https://www.oxfordasd.org/Page/2163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3876B8-AC37-C93A-93B8-7EE0C791E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06" y="2955461"/>
            <a:ext cx="8534400" cy="278475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5B025A7-B4B6-075F-ADDE-29D05BCBA282}"/>
              </a:ext>
            </a:extLst>
          </p:cNvPr>
          <p:cNvSpPr/>
          <p:nvPr/>
        </p:nvSpPr>
        <p:spPr>
          <a:xfrm>
            <a:off x="2590800" y="5029200"/>
            <a:ext cx="2418574" cy="71824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FD2BE5-EE4B-1B74-2D50-058FBD559E3F}"/>
              </a:ext>
            </a:extLst>
          </p:cNvPr>
          <p:cNvSpPr/>
          <p:nvPr/>
        </p:nvSpPr>
        <p:spPr>
          <a:xfrm>
            <a:off x="6248400" y="3215364"/>
            <a:ext cx="914400" cy="4272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798202-8E36-B959-02EB-51B9E306A9F4}"/>
              </a:ext>
            </a:extLst>
          </p:cNvPr>
          <p:cNvCxnSpPr>
            <a:cxnSpLocks/>
          </p:cNvCxnSpPr>
          <p:nvPr/>
        </p:nvCxnSpPr>
        <p:spPr>
          <a:xfrm flipH="1" flipV="1">
            <a:off x="5009374" y="5593957"/>
            <a:ext cx="858026" cy="7221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BBC381-7EBC-8E66-B926-E2C04141E0CA}"/>
              </a:ext>
            </a:extLst>
          </p:cNvPr>
          <p:cNvCxnSpPr>
            <a:cxnSpLocks/>
          </p:cNvCxnSpPr>
          <p:nvPr/>
        </p:nvCxnSpPr>
        <p:spPr>
          <a:xfrm flipH="1">
            <a:off x="6858000" y="2276526"/>
            <a:ext cx="990600" cy="9006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478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124200"/>
            <a:ext cx="7520940" cy="1082040"/>
          </a:xfrm>
        </p:spPr>
        <p:txBody>
          <a:bodyPr>
            <a:normAutofit/>
          </a:bodyPr>
          <a:lstStyle/>
          <a:p>
            <a:r>
              <a:rPr lang="en-US" sz="5000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060" y="3657600"/>
            <a:ext cx="7520940" cy="3579849"/>
          </a:xfrm>
        </p:spPr>
        <p:txBody>
          <a:bodyPr/>
          <a:lstStyle/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email Ms. </a:t>
            </a:r>
            <a:r>
              <a:rPr lang="en-US" sz="3600" dirty="0" err="1"/>
              <a:t>Cintora</a:t>
            </a:r>
            <a:r>
              <a:rPr lang="en-US" sz="3600" dirty="0"/>
              <a:t> at </a:t>
            </a:r>
            <a:endParaRPr lang="en-US" sz="3600" u="sng" dirty="0">
              <a:hlinkClick r:id="rId2"/>
            </a:endParaRPr>
          </a:p>
          <a:p>
            <a:pPr marL="0" indent="0">
              <a:buNone/>
            </a:pPr>
            <a:r>
              <a:rPr lang="en-US" sz="3600" u="sng" dirty="0">
                <a:hlinkClick r:id="rId2"/>
              </a:rPr>
              <a:t>scintora@oxfordasd.org</a:t>
            </a:r>
            <a:r>
              <a:rPr lang="en-US" sz="3600" dirty="0"/>
              <a:t> </a:t>
            </a:r>
            <a:endParaRPr lang="en-US" sz="3600" b="0" dirty="0">
              <a:effectLst/>
            </a:endParaRPr>
          </a:p>
          <a:p>
            <a:pPr marL="0" indent="0">
              <a:buNone/>
            </a:pPr>
            <a:br>
              <a:rPr lang="en-US" b="0" dirty="0">
                <a:effectLst/>
              </a:rPr>
            </a:b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72" y="457200"/>
            <a:ext cx="4823828" cy="231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16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1027"/>
            <a:ext cx="7837867" cy="57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87" y="2288783"/>
            <a:ext cx="7543807" cy="549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859654"/>
            <a:ext cx="8970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Log in to an existing College Board account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or create a new one at: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studentscores.collegeboard.org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" y="6412173"/>
            <a:ext cx="135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9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8"/>
          <a:stretch/>
        </p:blipFill>
        <p:spPr bwMode="auto">
          <a:xfrm>
            <a:off x="152401" y="1460638"/>
            <a:ext cx="9008772" cy="560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90" y="152400"/>
            <a:ext cx="982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Log in to your College Board account. </a:t>
            </a: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Select PSAT/NMSQT Scores    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    *OR*    Use the “Matching Tool” to locate.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585484"/>
            <a:ext cx="76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4F51F4A-50E0-5EE6-E47E-28DF909301F6}"/>
              </a:ext>
            </a:extLst>
          </p:cNvPr>
          <p:cNvSpPr txBox="1"/>
          <p:nvPr/>
        </p:nvSpPr>
        <p:spPr>
          <a:xfrm>
            <a:off x="838200" y="132510"/>
            <a:ext cx="867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Download </a:t>
            </a:r>
            <a:r>
              <a:rPr lang="en-US" sz="2400" b="1" dirty="0" err="1">
                <a:solidFill>
                  <a:srgbClr val="0070C0"/>
                </a:solidFill>
              </a:rPr>
              <a:t>BigFuture</a:t>
            </a:r>
            <a:r>
              <a:rPr lang="en-US" sz="2400" b="1" dirty="0">
                <a:solidFill>
                  <a:srgbClr val="0070C0"/>
                </a:solidFill>
              </a:rPr>
              <a:t> School Mobile App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CA0F93-0423-520B-7255-190979748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0" y="914400"/>
            <a:ext cx="9080689" cy="4876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7326B4-9A48-54D9-D196-2D7A25B4B288}"/>
              </a:ext>
            </a:extLst>
          </p:cNvPr>
          <p:cNvSpPr txBox="1"/>
          <p:nvPr/>
        </p:nvSpPr>
        <p:spPr>
          <a:xfrm>
            <a:off x="2209800" y="5860462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https://satsuite.org/k12bigfutureschool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7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Understanding Your Digital PSAT/NMSQT Scores">
            <a:hlinkClick r:id="" action="ppaction://media"/>
            <a:extLst>
              <a:ext uri="{FF2B5EF4-FFF2-40B4-BE49-F238E27FC236}">
                <a16:creationId xmlns:a16="http://schemas.microsoft.com/office/drawing/2014/main" id="{15C7484C-6FFD-98A1-9843-5E8C0A06E813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7412" y="990600"/>
            <a:ext cx="80891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7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" y="6531591"/>
            <a:ext cx="135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72139C-1D0B-6A1F-C1F9-EE0AE588A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47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0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" y="6531591"/>
            <a:ext cx="135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2603AC-EA98-B4EF-8979-A9CCEED82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0" y="283346"/>
            <a:ext cx="4450039" cy="586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2DD748-A4AD-2D23-FED8-2D24266D1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222" y="228600"/>
            <a:ext cx="4809778" cy="57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3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" y="6531591"/>
            <a:ext cx="135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68DAB8-1564-281B-F638-703941BBB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943" y="209007"/>
            <a:ext cx="3457575" cy="6439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813782-CAA6-6FE4-A062-8A90E2525F5B}"/>
              </a:ext>
            </a:extLst>
          </p:cNvPr>
          <p:cNvSpPr txBox="1"/>
          <p:nvPr/>
        </p:nvSpPr>
        <p:spPr>
          <a:xfrm>
            <a:off x="228600" y="609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score is scaled to represent what you would score if taking SAT exam.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46960B-68EA-67BB-2466-E0BB0CB09900}"/>
              </a:ext>
            </a:extLst>
          </p:cNvPr>
          <p:cNvSpPr/>
          <p:nvPr/>
        </p:nvSpPr>
        <p:spPr>
          <a:xfrm>
            <a:off x="0" y="178317"/>
            <a:ext cx="3300520" cy="215319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780A77-2961-E979-E97C-0279F283D190}"/>
              </a:ext>
            </a:extLst>
          </p:cNvPr>
          <p:cNvCxnSpPr>
            <a:cxnSpLocks/>
          </p:cNvCxnSpPr>
          <p:nvPr/>
        </p:nvCxnSpPr>
        <p:spPr>
          <a:xfrm>
            <a:off x="2971800" y="1295400"/>
            <a:ext cx="762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591D18-B417-BBB5-201E-1D9326AE6411}"/>
              </a:ext>
            </a:extLst>
          </p:cNvPr>
          <p:cNvSpPr txBox="1"/>
          <p:nvPr/>
        </p:nvSpPr>
        <p:spPr>
          <a:xfrm>
            <a:off x="752282" y="353655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Subscores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1B4C060-AEFE-8CD4-70BF-BCECC0B99A26}"/>
              </a:ext>
            </a:extLst>
          </p:cNvPr>
          <p:cNvSpPr/>
          <p:nvPr/>
        </p:nvSpPr>
        <p:spPr>
          <a:xfrm>
            <a:off x="550809" y="3331060"/>
            <a:ext cx="1828800" cy="87738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62F8A7-226C-E8CB-F210-19ECDF20A69A}"/>
              </a:ext>
            </a:extLst>
          </p:cNvPr>
          <p:cNvCxnSpPr>
            <a:cxnSpLocks/>
          </p:cNvCxnSpPr>
          <p:nvPr/>
        </p:nvCxnSpPr>
        <p:spPr>
          <a:xfrm flipV="1">
            <a:off x="2362200" y="3124200"/>
            <a:ext cx="1371600" cy="4123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555935-006D-F6EA-35B4-09C957F4D574}"/>
              </a:ext>
            </a:extLst>
          </p:cNvPr>
          <p:cNvCxnSpPr>
            <a:cxnSpLocks/>
          </p:cNvCxnSpPr>
          <p:nvPr/>
        </p:nvCxnSpPr>
        <p:spPr>
          <a:xfrm>
            <a:off x="2379609" y="3948232"/>
            <a:ext cx="1354191" cy="3951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047796D-5F63-AD80-0B7C-C24D83A0476A}"/>
              </a:ext>
            </a:extLst>
          </p:cNvPr>
          <p:cNvSpPr txBox="1"/>
          <p:nvPr/>
        </p:nvSpPr>
        <p:spPr>
          <a:xfrm>
            <a:off x="6946499" y="4711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Percentile score.</a:t>
            </a:r>
          </a:p>
          <a:p>
            <a:r>
              <a:rPr lang="en-US" dirty="0"/>
              <a:t>Example: 75</a:t>
            </a:r>
            <a:r>
              <a:rPr lang="en-US" baseline="30000" dirty="0"/>
              <a:t>th</a:t>
            </a:r>
            <a:r>
              <a:rPr lang="en-US" dirty="0"/>
              <a:t> percentile means score was same or higher than 75% of other students.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5DA93F-AEBD-8096-BBC5-0E865D32410C}"/>
              </a:ext>
            </a:extLst>
          </p:cNvPr>
          <p:cNvSpPr/>
          <p:nvPr/>
        </p:nvSpPr>
        <p:spPr>
          <a:xfrm>
            <a:off x="6793391" y="1"/>
            <a:ext cx="2286000" cy="2895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78D6EF-B85B-4447-6E38-B76F11769E03}"/>
              </a:ext>
            </a:extLst>
          </p:cNvPr>
          <p:cNvCxnSpPr>
            <a:cxnSpLocks/>
          </p:cNvCxnSpPr>
          <p:nvPr/>
        </p:nvCxnSpPr>
        <p:spPr>
          <a:xfrm flipH="1">
            <a:off x="6324600" y="1254913"/>
            <a:ext cx="40277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131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2094</TotalTime>
  <Words>680</Words>
  <Application>Microsoft Office PowerPoint</Application>
  <PresentationFormat>On-screen Show (4:3)</PresentationFormat>
  <Paragraphs>107</Paragraphs>
  <Slides>25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Roboto</vt:lpstr>
      <vt:lpstr>Verdana</vt:lpstr>
      <vt:lpstr>Wingdings 2</vt:lpstr>
      <vt:lpstr>Aspect</vt:lpstr>
      <vt:lpstr>PSAT Scores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KAPLAN Free PSAT Courses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Oxford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to Get Access to PSAT Scores</dc:title>
  <dc:creator>Rappold, Kathryn</dc:creator>
  <cp:lastModifiedBy>Cintora, Sylvia</cp:lastModifiedBy>
  <cp:revision>51</cp:revision>
  <dcterms:created xsi:type="dcterms:W3CDTF">2018-12-12T13:24:01Z</dcterms:created>
  <dcterms:modified xsi:type="dcterms:W3CDTF">2023-11-16T13:33:16Z</dcterms:modified>
</cp:coreProperties>
</file>