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56" r:id="rId5"/>
    <p:sldId id="467" r:id="rId6"/>
    <p:sldId id="458" r:id="rId7"/>
    <p:sldId id="483" r:id="rId8"/>
    <p:sldId id="484" r:id="rId9"/>
    <p:sldId id="462" r:id="rId10"/>
    <p:sldId id="487" r:id="rId11"/>
    <p:sldId id="488" r:id="rId12"/>
    <p:sldId id="491" r:id="rId13"/>
    <p:sldId id="489" r:id="rId14"/>
    <p:sldId id="8548" r:id="rId15"/>
    <p:sldId id="492" r:id="rId16"/>
    <p:sldId id="8547" r:id="rId17"/>
    <p:sldId id="8541" r:id="rId18"/>
    <p:sldId id="8544" r:id="rId19"/>
    <p:sldId id="460" r:id="rId20"/>
  </p:sldIdLst>
  <p:sldSz cx="12841288" cy="72231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29" userDrawn="1">
          <p15:clr>
            <a:srgbClr val="A4A3A4"/>
          </p15:clr>
        </p15:guide>
        <p15:guide id="3" orient="horz" pos="141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59930D-081D-7270-58DE-9519624C49CD}" name="Lindauer, Carly" initials="LC" userId="S::clindauer@Collegeboard.org::2db41cd8-6c33-490d-b4e6-81834f8748ad" providerId="AD"/>
  <p188:author id="{A00E271E-05F0-5F29-EDCC-CAC32FF4F7DC}" name="Olson, Jacqui" initials="OJ" userId="S::jaolson@collegeboard.org::bad5cb1f-5c65-45d6-8fa8-0452359bd2fd" providerId="AD"/>
  <p188:author id="{592C0328-C02A-804D-CF30-E9A1911CEDA8}" name="Novak, Allison" initials="NA" userId="S::anovak@Collegeboard.org::c44f3b4d-d082-4a16-a63c-5a8b1c7ccf3c" providerId="AD"/>
  <p188:author id="{0704333A-2CE6-4FB0-4CB2-319F85CB5FB7}" name="Tricia Renner" initials="TR" userId="S::prenner@Collegeboard.org::f79287e0-9400-4e63-ba40-568fef467fe8" providerId="AD"/>
  <p188:author id="{324C2C5F-92EB-0118-7CB7-5536D0C6E3B3}" name="Kooper, Jessica (She/Her/Hers)" initials="K(" userId="S::jkooper@collegeboard.org::8caf4bd3-dc2d-4adb-b14a-f6cee5d101c0" providerId="AD"/>
  <p188:author id="{694FC890-F4B6-4CE6-C058-0A037F0FE2EB}" name="Jessica Kooper" initials="JK" userId="S::jkooper@Collegeboard.org::8caf4bd3-dc2d-4adb-b14a-f6cee5d101c0" providerId="AD"/>
  <p188:author id="{F225A4D6-91D9-F907-05FE-49F12A2BF0A8}" name="Lindauer, Carly" initials="LC" userId="S::clindauer@collegeboard.org::2db41cd8-6c33-490d-b4e6-81834f8748ad" providerId="AD"/>
  <p188:author id="{3369B6D9-8184-A588-0811-0740066C0D6C}" name="Renner, Tricia (She/Her/Hers)" initials="R(" userId="S::prenner@collegeboard.org::f79287e0-9400-4e63-ba40-568fef467f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CDE"/>
    <a:srgbClr val="C5EEFF"/>
    <a:srgbClr val="71C5E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3CCCD-6C5F-4294-94D4-BEBEC750D443}" v="2" dt="2023-05-15T15:03:03.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p:restoredTop sz="63102" autoAdjust="0"/>
  </p:normalViewPr>
  <p:slideViewPr>
    <p:cSldViewPr snapToGrid="0">
      <p:cViewPr varScale="1">
        <p:scale>
          <a:sx n="51" d="100"/>
          <a:sy n="51" d="100"/>
        </p:scale>
        <p:origin x="1810" y="48"/>
      </p:cViewPr>
      <p:guideLst>
        <p:guide pos="229"/>
        <p:guide orient="horz" pos="141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E9530-38B8-F843-819D-4BB8806AC5DB}"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07AAF-5286-2F49-88D9-44143AA6E3DA}" type="slidenum">
              <a:rPr lang="en-US" smtClean="0"/>
              <a:t>‹#›</a:t>
            </a:fld>
            <a:endParaRPr lang="en-US"/>
          </a:p>
        </p:txBody>
      </p:sp>
    </p:spTree>
    <p:extLst>
      <p:ext uri="{BB962C8B-B14F-4D97-AF65-F5344CB8AC3E}">
        <p14:creationId xmlns:p14="http://schemas.microsoft.com/office/powerpoint/2010/main" val="386180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Note for educators: </a:t>
            </a:r>
            <a:r>
              <a:rPr lang="en-US" b="0" i="0" u="none" strike="noStrike" dirty="0">
                <a:solidFill>
                  <a:srgbClr val="000000"/>
                </a:solidFill>
                <a:effectLst/>
                <a:latin typeface="Calibri" panose="020F0502020204030204" pitchFamily="34" charset="0"/>
              </a:rPr>
              <a:t>Please update this slide with the date you will be delivering this presentation.</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Welcome! Thank you all for joining us today. We’re excited to talk to you about the SAT Suite of Assessments and to share with you some positive changes to the tests that will benefit your children.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C07AAF-5286-2F49-88D9-44143AA6E3DA}" type="slidenum">
              <a:rPr lang="en-US" smtClean="0"/>
              <a:t>1</a:t>
            </a:fld>
            <a:endParaRPr lang="en-US"/>
          </a:p>
        </p:txBody>
      </p:sp>
    </p:spTree>
    <p:extLst>
      <p:ext uri="{BB962C8B-B14F-4D97-AF65-F5344CB8AC3E}">
        <p14:creationId xmlns:p14="http://schemas.microsoft.com/office/powerpoint/2010/main" val="4069464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In addition to providing access to scholarship and recognition opportunities, the score report also provides your child with recommendations about AP courses we offer that might be a good fit for them.</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C07AAF-5286-2F49-88D9-44143AA6E3DA}" type="slidenum">
              <a:rPr lang="en-US" smtClean="0"/>
              <a:t>10</a:t>
            </a:fld>
            <a:endParaRPr lang="en-US"/>
          </a:p>
        </p:txBody>
      </p:sp>
    </p:spTree>
    <p:extLst>
      <p:ext uri="{BB962C8B-B14F-4D97-AF65-F5344CB8AC3E}">
        <p14:creationId xmlns:p14="http://schemas.microsoft.com/office/powerpoint/2010/main" val="289804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Note to educators: </a:t>
            </a:r>
            <a:r>
              <a:rPr lang="en-US" b="0" i="0" u="none" strike="noStrike" dirty="0">
                <a:solidFill>
                  <a:srgbClr val="000000"/>
                </a:solidFill>
                <a:effectLst/>
                <a:latin typeface="Calibri" panose="020F0502020204030204" pitchFamily="34" charset="0"/>
              </a:rPr>
              <a:t>Please remove information about Connections if your school or district has opted out of providing access.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a:t>
            </a:r>
            <a:r>
              <a:rPr lang="en-US" b="1" i="0" u="none" strike="noStrike" dirty="0">
                <a:solidFill>
                  <a:srgbClr val="000000"/>
                </a:solidFill>
                <a:effectLst/>
                <a:latin typeface="Calibri" panose="020F0502020204030204" pitchFamily="34" charset="0"/>
              </a:rPr>
              <a:t>template:</a:t>
            </a:r>
            <a:r>
              <a:rPr lang="en-US" b="0" i="0" u="none" strike="noStrike" dirty="0">
                <a:solidFill>
                  <a:srgbClr val="000000"/>
                </a:solidFill>
                <a:effectLst/>
                <a:latin typeface="Calibri" panose="020F0502020204030204" pitchFamily="34" charset="0"/>
              </a:rPr>
              <a: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t>
            </a:r>
            <a:r>
              <a:rPr lang="en-US" b="0" i="0" u="none" strike="noStrike" dirty="0" err="1">
                <a:solidFill>
                  <a:srgbClr val="000000"/>
                </a:solidFill>
                <a:effectLst/>
                <a:latin typeface="Calibri" panose="020F0502020204030204" pitchFamily="34" charset="0"/>
              </a:rPr>
              <a:t>BigFuture</a:t>
            </a:r>
            <a:r>
              <a:rPr lang="en-US" b="0" i="0" u="none" strike="noStrike" dirty="0">
                <a:solidFill>
                  <a:srgbClr val="000000"/>
                </a:solidFill>
                <a:effectLst/>
                <a:latin typeface="Calibri" panose="020F0502020204030204" pitchFamily="34" charset="0"/>
              </a:rPr>
              <a:t> School is a new mobile app available for students 13 and older who take certain College Board assessments in schools. It's designed to spark their interest in planning for their future.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Students can use the app to access their PSAT/NMSQT scores directly on their phone and can also access customized career information and guidance about planning and paying for college.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In addition, through the Connections feature in the app and without sharing and personal information, students can hear directly from nonprofit colleges and scholarship programs that may be a good match for them.</a:t>
            </a:r>
            <a:endParaRPr lang="en-US" b="0" i="0" dirty="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6C07AAF-5286-2F49-88D9-44143AA6E3DA}" type="slidenum">
              <a:rPr lang="en-US" smtClean="0"/>
              <a:t>11</a:t>
            </a:fld>
            <a:endParaRPr lang="en-US"/>
          </a:p>
        </p:txBody>
      </p:sp>
    </p:spTree>
    <p:extLst>
      <p:ext uri="{BB962C8B-B14F-4D97-AF65-F5344CB8AC3E}">
        <p14:creationId xmlns:p14="http://schemas.microsoft.com/office/powerpoint/2010/main" val="2154001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Note for educators: </a:t>
            </a:r>
            <a:r>
              <a:rPr lang="en-US" b="0" i="0" u="none" strike="noStrike" dirty="0">
                <a:solidFill>
                  <a:srgbClr val="000000"/>
                </a:solidFill>
                <a:effectLst/>
                <a:latin typeface="Calibri" panose="020F0502020204030204" pitchFamily="34" charset="0"/>
              </a:rPr>
              <a:t>Please modify this slide and the speaker notes to reflect how you will deliver scores to students.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Scores for the PSAT/NMSQT will be available in mid-November. Your child will have three ways to access their scores.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first way is through the </a:t>
            </a:r>
            <a:r>
              <a:rPr lang="en-US" b="0" i="0" u="none" strike="noStrike" dirty="0" err="1">
                <a:solidFill>
                  <a:srgbClr val="000000"/>
                </a:solidFill>
                <a:effectLst/>
                <a:latin typeface="Calibri" panose="020F0502020204030204" pitchFamily="34" charset="0"/>
              </a:rPr>
              <a:t>BigFuture</a:t>
            </a:r>
            <a:r>
              <a:rPr lang="en-US" b="0" i="0" u="none" strike="noStrike" dirty="0">
                <a:solidFill>
                  <a:srgbClr val="000000"/>
                </a:solidFill>
                <a:effectLst/>
                <a:latin typeface="Calibri" panose="020F0502020204030204" pitchFamily="34" charset="0"/>
              </a:rPr>
              <a:t> School mobile app. All they need to do is provide their mobile number during the testing experience and they’ll receive a text message with information about accessing the app along with their scores. Their mobile number won’t be used for any other purpose.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They can also access their scores through their personal College Board account. If they don’t have one, they can go to studentscores.collegeboard.org to set one up.</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In addition, we’ll provide your child with a PDF version of their score report.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12</a:t>
            </a:fld>
            <a:endParaRPr lang="en-US"/>
          </a:p>
        </p:txBody>
      </p:sp>
    </p:spTree>
    <p:extLst>
      <p:ext uri="{BB962C8B-B14F-4D97-AF65-F5344CB8AC3E}">
        <p14:creationId xmlns:p14="http://schemas.microsoft.com/office/powerpoint/2010/main" val="181251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Here’s what your child can expect when they take the digital PSAT/NMSQT.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C07AAF-5286-2F49-88D9-44143AA6E3DA}" type="slidenum">
              <a:rPr lang="en-US" smtClean="0"/>
              <a:t>13</a:t>
            </a:fld>
            <a:endParaRPr lang="en-US"/>
          </a:p>
        </p:txBody>
      </p:sp>
    </p:spTree>
    <p:extLst>
      <p:ext uri="{BB962C8B-B14F-4D97-AF65-F5344CB8AC3E}">
        <p14:creationId xmlns:p14="http://schemas.microsoft.com/office/powerpoint/2010/main" val="500012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Let’s watch this video to learn more.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C07AAF-5286-2F49-88D9-44143AA6E3DA}" type="slidenum">
              <a:rPr lang="en-US" smtClean="0"/>
              <a:t>14</a:t>
            </a:fld>
            <a:endParaRPr lang="en-US"/>
          </a:p>
        </p:txBody>
      </p:sp>
    </p:spTree>
    <p:extLst>
      <p:ext uri="{BB962C8B-B14F-4D97-AF65-F5344CB8AC3E}">
        <p14:creationId xmlns:p14="http://schemas.microsoft.com/office/powerpoint/2010/main" val="1465953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Note for educators: </a:t>
            </a:r>
            <a:r>
              <a:rPr lang="en-US" b="0" i="0" u="none" strike="noStrike" dirty="0">
                <a:solidFill>
                  <a:srgbClr val="000000"/>
                </a:solidFill>
                <a:effectLst/>
                <a:latin typeface="Calibri" panose="020F0502020204030204" pitchFamily="34" charset="0"/>
              </a:rPr>
              <a:t>Please update this slide and the speaker notes with information specific to your PSAT/NMSQT administration.</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This year the PSAT/NMSQT will be given on </a:t>
            </a:r>
            <a:r>
              <a:rPr lang="en-US" b="1" i="0" u="none" strike="noStrike" dirty="0">
                <a:solidFill>
                  <a:srgbClr val="000000"/>
                </a:solidFill>
                <a:effectLst/>
                <a:latin typeface="Calibri" panose="020F0502020204030204" pitchFamily="34" charset="0"/>
              </a:rPr>
              <a:t>[insert date] </a:t>
            </a:r>
            <a:r>
              <a:rPr lang="en-US" b="0" i="0" u="none" strike="noStrike" dirty="0">
                <a:solidFill>
                  <a:srgbClr val="000000"/>
                </a:solidFill>
                <a:effectLst/>
                <a:latin typeface="Calibri" panose="020F0502020204030204" pitchFamily="34" charset="0"/>
              </a:rPr>
              <a:t>from </a:t>
            </a:r>
            <a:r>
              <a:rPr lang="en-US" b="1" i="0" u="none" strike="noStrike" dirty="0">
                <a:solidFill>
                  <a:srgbClr val="000000"/>
                </a:solidFill>
                <a:effectLst/>
                <a:latin typeface="Calibri" panose="020F0502020204030204" pitchFamily="34" charset="0"/>
              </a:rPr>
              <a:t>[insert time range] </a:t>
            </a:r>
            <a:r>
              <a:rPr lang="en-US" b="0" i="0" u="none" strike="noStrike" dirty="0">
                <a:solidFill>
                  <a:srgbClr val="000000"/>
                </a:solidFill>
                <a:effectLst/>
                <a:latin typeface="Calibri" panose="020F0502020204030204" pitchFamily="34" charset="0"/>
              </a:rPr>
              <a:t>at </a:t>
            </a:r>
            <a:r>
              <a:rPr lang="en-US" b="1" i="0" u="none" strike="noStrike" dirty="0">
                <a:solidFill>
                  <a:srgbClr val="000000"/>
                </a:solidFill>
                <a:effectLst/>
                <a:latin typeface="Calibri" panose="020F0502020204030204" pitchFamily="34" charset="0"/>
              </a:rPr>
              <a:t>[insert location information]. [Mention any additional information].</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C07AAF-5286-2F49-88D9-44143AA6E3DA}" type="slidenum">
              <a:rPr lang="en-US" smtClean="0"/>
              <a:t>15</a:t>
            </a:fld>
            <a:endParaRPr lang="en-US"/>
          </a:p>
        </p:txBody>
      </p:sp>
    </p:spTree>
    <p:extLst>
      <p:ext uri="{BB962C8B-B14F-4D97-AF65-F5344CB8AC3E}">
        <p14:creationId xmlns:p14="http://schemas.microsoft.com/office/powerpoint/2010/main" val="146630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Note for educators: </a:t>
            </a:r>
            <a:r>
              <a:rPr lang="en-US" b="0" i="0" u="none" strike="noStrike" dirty="0">
                <a:solidFill>
                  <a:srgbClr val="000000"/>
                </a:solidFill>
                <a:effectLst/>
                <a:latin typeface="Calibri" panose="020F0502020204030204" pitchFamily="34" charset="0"/>
              </a:rPr>
              <a:t>Please customize the closing commentary based on your timeline to test day and preferred method of communication.</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Thank you all for your time today. We will continue to share more information as we get closer to test day. </a:t>
            </a:r>
            <a:r>
              <a:rPr lang="en-US" b="0" i="0" u="none" strike="noStrike">
                <a:solidFill>
                  <a:srgbClr val="000000"/>
                </a:solidFill>
                <a:effectLst/>
                <a:latin typeface="Calibri" panose="020F0502020204030204" pitchFamily="34" charset="0"/>
              </a:rPr>
              <a:t>In the meantime, please reach out to us with any questions you have.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16</a:t>
            </a:fld>
            <a:endParaRPr lang="en-US"/>
          </a:p>
        </p:txBody>
      </p:sp>
    </p:spTree>
    <p:extLst>
      <p:ext uri="{BB962C8B-B14F-4D97-AF65-F5344CB8AC3E}">
        <p14:creationId xmlns:p14="http://schemas.microsoft.com/office/powerpoint/2010/main" val="38441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As you may have heard, the SAT and the rest of the suite are moving from their current paper and pencil format to a new digital format.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C07AAF-5286-2F49-88D9-44143AA6E3DA}" type="slidenum">
              <a:rPr lang="en-US" smtClean="0"/>
              <a:t>2</a:t>
            </a:fld>
            <a:endParaRPr lang="en-US"/>
          </a:p>
        </p:txBody>
      </p:sp>
    </p:spTree>
    <p:extLst>
      <p:ext uri="{BB962C8B-B14F-4D97-AF65-F5344CB8AC3E}">
        <p14:creationId xmlns:p14="http://schemas.microsoft.com/office/powerpoint/2010/main" val="258645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Note for educators: </a:t>
            </a:r>
            <a:r>
              <a:rPr lang="en-US" b="0" i="0" u="none" strike="noStrike" dirty="0">
                <a:solidFill>
                  <a:srgbClr val="000000"/>
                </a:solidFill>
                <a:effectLst/>
                <a:latin typeface="Calibri" panose="020F0502020204030204" pitchFamily="34" charset="0"/>
              </a:rPr>
              <a:t>Please delete the portion of the graphic with any assessment not offered by your school during the 2023-24 school year.​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Beginning this fall, the PSAT 8/9 and PSAT/NMSQT will be the first part of the SAT Suite to transition to digital in the U.S. The SAT will remain in its current paper and pencil format for this fall but will transition to the new digital format next spring, along with the PSAT 10.</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By </a:t>
            </a:r>
            <a:r>
              <a:rPr lang="en-US" b="0" i="0" u="none" strike="noStrike" dirty="0">
                <a:solidFill>
                  <a:srgbClr val="FF0000"/>
                </a:solidFill>
                <a:effectLst/>
                <a:latin typeface="Calibri" panose="020F0502020204030204" pitchFamily="34" charset="0"/>
              </a:rPr>
              <a:t>giving</a:t>
            </a:r>
            <a:r>
              <a:rPr lang="en-US" b="0" i="0" u="none" strike="noStrike" dirty="0">
                <a:solidFill>
                  <a:srgbClr val="000000"/>
                </a:solidFill>
                <a:effectLst/>
                <a:latin typeface="Calibri" panose="020F0502020204030204" pitchFamily="34" charset="0"/>
              </a:rPr>
              <a:t> our juniors the opportunity to take the digital PSAT/NMSQT this fall, we're allowing them a chance to become more familiar with the testing format before taking the digital SAT next spring.</a:t>
            </a:r>
            <a:endParaRPr lang="en-US" b="0" i="0" dirty="0">
              <a:solidFill>
                <a:srgbClr val="444444"/>
              </a:solidFill>
              <a:effectLst/>
              <a:latin typeface="Calibri" panose="020F050202020403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3</a:t>
            </a:fld>
            <a:endParaRPr lang="en-US"/>
          </a:p>
        </p:txBody>
      </p:sp>
    </p:spTree>
    <p:extLst>
      <p:ext uri="{BB962C8B-B14F-4D97-AF65-F5344CB8AC3E}">
        <p14:creationId xmlns:p14="http://schemas.microsoft.com/office/powerpoint/2010/main" val="3935791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Note for educators: </a:t>
            </a:r>
            <a:r>
              <a:rPr lang="en-US" b="0" i="0" u="none" strike="noStrike" dirty="0">
                <a:solidFill>
                  <a:srgbClr val="000000"/>
                </a:solidFill>
                <a:effectLst/>
                <a:latin typeface="Calibri" panose="020F0502020204030204" pitchFamily="34" charset="0"/>
              </a:rPr>
              <a:t>Please delete all slides in this section if you’re not offering the PSAT/NMSQT during the 2023-24 school year.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This fall we’ll offer the Preliminary SAT/National Merit Scholarship Qualifying Test, also referred to as the PSAT/NMSQT.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4</a:t>
            </a:fld>
            <a:endParaRPr lang="en-US"/>
          </a:p>
        </p:txBody>
      </p:sp>
    </p:spTree>
    <p:extLst>
      <p:ext uri="{BB962C8B-B14F-4D97-AF65-F5344CB8AC3E}">
        <p14:creationId xmlns:p14="http://schemas.microsoft.com/office/powerpoint/2010/main" val="250479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Note to educators: </a:t>
            </a:r>
            <a:r>
              <a:rPr lang="en-US" b="0" i="0" u="none" strike="noStrike" dirty="0">
                <a:solidFill>
                  <a:srgbClr val="000000"/>
                </a:solidFill>
                <a:effectLst/>
                <a:latin typeface="Calibri" panose="020F0502020204030204" pitchFamily="34" charset="0"/>
              </a:rPr>
              <a:t>Please update this slide and the speaker notes to reflect the grade level taking the PSAT/NMSQT.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PSAT/NMSQT is offered to our </a:t>
            </a:r>
            <a:r>
              <a:rPr lang="en-US" b="1" i="0" u="none" strike="noStrike" dirty="0">
                <a:solidFill>
                  <a:srgbClr val="000000"/>
                </a:solidFill>
                <a:effectLst/>
                <a:latin typeface="Calibri" panose="020F0502020204030204" pitchFamily="34" charset="0"/>
              </a:rPr>
              <a:t>[insert grade level] </a:t>
            </a:r>
            <a:r>
              <a:rPr lang="en-US" b="0" i="0" u="none" strike="noStrike" dirty="0">
                <a:solidFill>
                  <a:srgbClr val="000000"/>
                </a:solidFill>
                <a:effectLst/>
                <a:latin typeface="Calibri" panose="020F0502020204030204" pitchFamily="34" charset="0"/>
              </a:rPr>
              <a:t>students and is designed to help prepare them for the SAT, college, and careers. And what’s great is students who take the PSAT/NMSQT score higher on the SAT, on average, than those who don’t take the test. By giving your child the opportunity to take the PSAT/NMSQT we’re giving them an opportunity to do their very best if they choose to take the SAT.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C07AAF-5286-2F49-88D9-44143AA6E3DA}" type="slidenum">
              <a:rPr lang="en-US" smtClean="0"/>
              <a:t>5</a:t>
            </a:fld>
            <a:endParaRPr lang="en-US"/>
          </a:p>
        </p:txBody>
      </p:sp>
    </p:spTree>
    <p:extLst>
      <p:ext uri="{BB962C8B-B14F-4D97-AF65-F5344CB8AC3E}">
        <p14:creationId xmlns:p14="http://schemas.microsoft.com/office/powerpoint/2010/main" val="1284898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While the PSAT/NMSQT is great practice for the SAT, there’s so much more to be gained from their score.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6</a:t>
            </a:fld>
            <a:endParaRPr lang="en-US"/>
          </a:p>
        </p:txBody>
      </p:sp>
    </p:spTree>
    <p:extLst>
      <p:ext uri="{BB962C8B-B14F-4D97-AF65-F5344CB8AC3E}">
        <p14:creationId xmlns:p14="http://schemas.microsoft.com/office/powerpoint/2010/main" val="199124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Note to educators: </a:t>
            </a:r>
            <a:r>
              <a:rPr lang="en-US" b="0" i="0" u="none" strike="noStrike" dirty="0">
                <a:solidFill>
                  <a:srgbClr val="000000"/>
                </a:solidFill>
                <a:effectLst/>
                <a:latin typeface="Calibri" panose="020F0502020204030204" pitchFamily="34" charset="0"/>
              </a:rPr>
              <a:t>Revise or remove the second bullet and the speaker notes to represent only the assessments you offer.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Similar to the PSAT 8/9 and PSAT 10, your child will receive valuable insights about their knowledge and skills and their areas of strength and areas to improve. And, if they’ve taken the PSAT 8/9 or PSAT 10, they’ll be able to compare their performance to see the progress they’ve made.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This information will help your child set their target score for the SAT in a way that aligns with their college or career goals.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C07AAF-5286-2F49-88D9-44143AA6E3DA}" type="slidenum">
              <a:rPr lang="en-US" smtClean="0"/>
              <a:t>7</a:t>
            </a:fld>
            <a:endParaRPr lang="en-US"/>
          </a:p>
        </p:txBody>
      </p:sp>
    </p:spTree>
    <p:extLst>
      <p:ext uri="{BB962C8B-B14F-4D97-AF65-F5344CB8AC3E}">
        <p14:creationId xmlns:p14="http://schemas.microsoft.com/office/powerpoint/2010/main" val="2840461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Students who take the PSAT/NMSQT in 11th grade and meet other program entry requirements might qualify for the National Merit Scholarship Program, an academic competition for recognition and scholarships conducted by the National Merit Scholarship Corporation (NMSC®).</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PSAT/NMSQT is the only qualifying test for the National Merit Scholarship Program.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C07AAF-5286-2F49-88D9-44143AA6E3DA}" type="slidenum">
              <a:rPr lang="en-US" smtClean="0"/>
              <a:t>8</a:t>
            </a:fld>
            <a:endParaRPr lang="en-US"/>
          </a:p>
        </p:txBody>
      </p:sp>
    </p:spTree>
    <p:extLst>
      <p:ext uri="{BB962C8B-B14F-4D97-AF65-F5344CB8AC3E}">
        <p14:creationId xmlns:p14="http://schemas.microsoft.com/office/powerpoint/2010/main" val="3441005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If your child is planning to go to college, taking the PSAT/NMSQT can help them access over $300 million dollars in scholarship opportunities as well as the chance to qualify for the College Board National Recognition Programs. I encourage you to learn more at psat.org/recognition.</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C07AAF-5286-2F49-88D9-44143AA6E3DA}" type="slidenum">
              <a:rPr lang="en-US" smtClean="0"/>
              <a:t>9</a:t>
            </a:fld>
            <a:endParaRPr lang="en-US"/>
          </a:p>
        </p:txBody>
      </p:sp>
    </p:spTree>
    <p:extLst>
      <p:ext uri="{BB962C8B-B14F-4D97-AF65-F5344CB8AC3E}">
        <p14:creationId xmlns:p14="http://schemas.microsoft.com/office/powerpoint/2010/main" val="2157277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76518" y="358775"/>
            <a:ext cx="12130486"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65" name="Picture Placeholder 64"/>
          <p:cNvSpPr>
            <a:spLocks noGrp="1"/>
          </p:cNvSpPr>
          <p:nvPr>
            <p:ph type="pic" sz="quarter" idx="12" hasCustomPrompt="1"/>
          </p:nvPr>
        </p:nvSpPr>
        <p:spPr>
          <a:xfrm>
            <a:off x="6390465" y="358775"/>
            <a:ext cx="6116539" cy="6127886"/>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81075"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71463" marR="0" lvl="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933562" y="1618488"/>
            <a:ext cx="5085400" cy="621106"/>
          </a:xfrm>
          <a:prstGeom prst="rect">
            <a:avLst/>
          </a:prstGeom>
        </p:spPr>
        <p:txBody>
          <a:bodyPr lIns="0" tIns="45720" rIns="0" bIns="45720" anchor="t" anchorCtr="0">
            <a:noAutofit/>
          </a:bodyPr>
          <a:lstStyle>
            <a:lvl1pPr>
              <a:defRPr sz="4600"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3"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8" y="6640449"/>
            <a:ext cx="4141787" cy="288925"/>
          </a:xfrm>
        </p:spPr>
        <p:txBody>
          <a:bodyPr lIns="0" bIns="45720" anchor="b">
            <a:noAutofit/>
          </a:bodyPr>
          <a:lstStyle>
            <a:lvl1pPr marL="0" indent="0">
              <a:buNone/>
              <a:defRPr sz="1600">
                <a:solidFill>
                  <a:schemeClr val="tx1"/>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pic>
        <p:nvPicPr>
          <p:cNvPr id="4" name="Picture 3">
            <a:extLst>
              <a:ext uri="{FF2B5EF4-FFF2-40B4-BE49-F238E27FC236}">
                <a16:creationId xmlns:a16="http://schemas.microsoft.com/office/drawing/2014/main" id="{19A90884-2B50-35AE-D098-2ECF4BCE4CDC}"/>
              </a:ext>
            </a:extLst>
          </p:cNvPr>
          <p:cNvPicPr>
            <a:picLocks noChangeAspect="1"/>
          </p:cNvPicPr>
          <p:nvPr userDrawn="1"/>
        </p:nvPicPr>
        <p:blipFill>
          <a:blip r:embed="rId2"/>
          <a:stretch>
            <a:fillRect/>
          </a:stretch>
        </p:blipFill>
        <p:spPr>
          <a:xfrm>
            <a:off x="933562" y="866219"/>
            <a:ext cx="1668124" cy="421243"/>
          </a:xfrm>
          <a:prstGeom prst="rect">
            <a:avLst/>
          </a:prstGeom>
        </p:spPr>
      </p:pic>
    </p:spTree>
    <p:extLst>
      <p:ext uri="{BB962C8B-B14F-4D97-AF65-F5344CB8AC3E}">
        <p14:creationId xmlns:p14="http://schemas.microsoft.com/office/powerpoint/2010/main" val="1444970942"/>
      </p:ext>
    </p:extLst>
  </p:cSld>
  <p:clrMapOvr>
    <a:masterClrMapping/>
  </p:clrMapOvr>
  <p:hf sldNum="0" hdr="0" ftr="0"/>
  <p:extLst>
    <p:ext uri="{DCECCB84-F9BA-43D5-87BE-67443E8EF086}">
      <p15:sldGuideLst xmlns:p15="http://schemas.microsoft.com/office/powerpoint/2012/main">
        <p15:guide id="1" orient="horz" pos="475">
          <p15:clr>
            <a:srgbClr val="FBAE40"/>
          </p15:clr>
        </p15:guide>
        <p15:guide id="2" orient="horz" pos="811" userDrawn="1">
          <p15:clr>
            <a:srgbClr val="FBAE40"/>
          </p15:clr>
        </p15:guide>
        <p15:guide id="3" pos="58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7166967"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9" name="Straight Connector 28"/>
          <p:cNvCxnSpPr/>
          <p:nvPr/>
        </p:nvCxnSpPr>
        <p:spPr>
          <a:xfrm>
            <a:off x="375444"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75444" y="567058"/>
            <a:ext cx="72837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75444" y="1833214"/>
            <a:ext cx="72837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8052005"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cxnSp>
        <p:nvCxnSpPr>
          <p:cNvPr id="16" name="Straight Connector 15"/>
          <p:cNvCxnSpPr/>
          <p:nvPr userDrawn="1"/>
        </p:nvCxnSpPr>
        <p:spPr>
          <a:xfrm>
            <a:off x="375444"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2940D89-1928-4ED8-8D9C-4390D911634D}"/>
              </a:ext>
            </a:extLst>
          </p:cNvPr>
          <p:cNvPicPr>
            <a:picLocks noChangeAspect="1"/>
          </p:cNvPicPr>
          <p:nvPr userDrawn="1"/>
        </p:nvPicPr>
        <p:blipFill>
          <a:blip r:embed="rId2"/>
          <a:stretch>
            <a:fillRect/>
          </a:stretch>
        </p:blipFill>
        <p:spPr>
          <a:xfrm>
            <a:off x="375444" y="6734924"/>
            <a:ext cx="1072733" cy="270892"/>
          </a:xfrm>
          <a:prstGeom prst="rect">
            <a:avLst/>
          </a:prstGeom>
        </p:spPr>
      </p:pic>
    </p:spTree>
    <p:extLst>
      <p:ext uri="{BB962C8B-B14F-4D97-AF65-F5344CB8AC3E}">
        <p14:creationId xmlns:p14="http://schemas.microsoft.com/office/powerpoint/2010/main" val="130334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77044" y="430311"/>
            <a:ext cx="11887200" cy="6425247"/>
          </a:xfrm>
        </p:spPr>
        <p:txBody>
          <a:bodyPr anchor="ctr">
            <a:normAutofit/>
          </a:bodyPr>
          <a:lstStyle>
            <a:lvl1pPr marL="0" indent="0" algn="ctr">
              <a:buNone/>
              <a:defRPr sz="2000"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77044" y="455926"/>
            <a:ext cx="118872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024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81480" y="184728"/>
            <a:ext cx="12478327" cy="6853668"/>
          </a:xfrm>
          <a:prstGeom prst="rect">
            <a:avLst/>
          </a:prstGeom>
          <a:solidFill>
            <a:schemeClr val="accent3">
              <a:alpha val="67000"/>
            </a:schemeClr>
          </a:solidFill>
        </p:spPr>
        <p:txBody>
          <a:bodyPr lIns="1920240" tIns="182880" rIns="1920240" bIns="182880" anchor="ctr" anchorCtr="0">
            <a:noAutofit/>
          </a:bodyPr>
          <a:lstStyle>
            <a:lvl1pPr algn="ctr">
              <a:defRPr sz="3200" b="0">
                <a:solidFill>
                  <a:schemeClr val="tx2"/>
                </a:solidFill>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578763"/>
            <a:ext cx="12841288" cy="780473"/>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a:solidFill>
                  <a:schemeClr val="tx2"/>
                </a:solidFill>
              </a:rPr>
              <a:t>Brianna Sullivan</a:t>
            </a:r>
          </a:p>
        </p:txBody>
      </p:sp>
      <p:sp>
        <p:nvSpPr>
          <p:cNvPr id="4" name="Freeform 3"/>
          <p:cNvSpPr/>
          <p:nvPr userDrawn="1"/>
        </p:nvSpPr>
        <p:spPr>
          <a:xfrm>
            <a:off x="0" y="-1"/>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1008616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721561"/>
            <a:ext cx="12841288" cy="3780000"/>
          </a:xfrm>
          <a:prstGeom prst="rect">
            <a:avLst/>
          </a:prstGeom>
        </p:spPr>
        <p:txBody>
          <a:bodyPr lIns="1920240" tIns="45720" rIns="1920240" bIns="45720" anchor="ctr" anchorCtr="0">
            <a:noAutofit/>
          </a:bodyPr>
          <a:lstStyle>
            <a:lvl1pPr algn="ctr">
              <a:defRPr sz="4600"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569163" y="2028307"/>
            <a:ext cx="1553859" cy="1211604"/>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9" name="Group 18"/>
          <p:cNvGrpSpPr/>
          <p:nvPr/>
        </p:nvGrpSpPr>
        <p:grpSpPr>
          <a:xfrm rot="10800000">
            <a:off x="9718199" y="2157617"/>
            <a:ext cx="1553859" cy="1211604"/>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8" name="Subtitle 2"/>
          <p:cNvSpPr>
            <a:spLocks noGrp="1"/>
          </p:cNvSpPr>
          <p:nvPr>
            <p:ph type="subTitle" idx="1" hasCustomPrompt="1"/>
          </p:nvPr>
        </p:nvSpPr>
        <p:spPr>
          <a:xfrm>
            <a:off x="0" y="5578763"/>
            <a:ext cx="12841288" cy="780473"/>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a:solidFill>
                  <a:schemeClr val="tx2"/>
                </a:solidFill>
              </a:rPr>
              <a:t>Brianna Sullivan</a:t>
            </a:r>
          </a:p>
        </p:txBody>
      </p:sp>
      <p:sp>
        <p:nvSpPr>
          <p:cNvPr id="27" name="Freeform 26"/>
          <p:cNvSpPr/>
          <p:nvPr/>
        </p:nvSpPr>
        <p:spPr>
          <a:xfrm>
            <a:off x="0" y="-1"/>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36078018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01588" y="3110096"/>
            <a:ext cx="4798701" cy="621106"/>
          </a:xfrm>
          <a:prstGeom prst="rect">
            <a:avLst/>
          </a:prstGeom>
        </p:spPr>
        <p:txBody>
          <a:bodyPr lIns="0" tIns="45720" rIns="0" bIns="45720" anchor="ctr" anchorCtr="0">
            <a:noAutofit/>
          </a:bodyPr>
          <a:lstStyle>
            <a:lvl1pPr algn="ctr">
              <a:defRPr sz="6000" b="0">
                <a:solidFill>
                  <a:schemeClr val="accent2"/>
                </a:solidFill>
              </a:defRPr>
            </a:lvl1pPr>
          </a:lstStyle>
          <a:p>
            <a:r>
              <a:rPr lang="en-US"/>
              <a:t>Thank you</a:t>
            </a:r>
          </a:p>
        </p:txBody>
      </p:sp>
      <p:pic>
        <p:nvPicPr>
          <p:cNvPr id="3" name="Picture 2">
            <a:extLst>
              <a:ext uri="{FF2B5EF4-FFF2-40B4-BE49-F238E27FC236}">
                <a16:creationId xmlns:a16="http://schemas.microsoft.com/office/drawing/2014/main" id="{FE984FD8-DBF4-EAA9-C6E3-1DB67DFAFA41}"/>
              </a:ext>
            </a:extLst>
          </p:cNvPr>
          <p:cNvPicPr>
            <a:picLocks noChangeAspect="1"/>
          </p:cNvPicPr>
          <p:nvPr userDrawn="1"/>
        </p:nvPicPr>
        <p:blipFill>
          <a:blip r:embed="rId2"/>
          <a:stretch>
            <a:fillRect/>
          </a:stretch>
        </p:blipFill>
        <p:spPr>
          <a:xfrm>
            <a:off x="5475689" y="6049199"/>
            <a:ext cx="1889912" cy="477251"/>
          </a:xfrm>
          <a:prstGeom prst="rect">
            <a:avLst/>
          </a:prstGeom>
        </p:spPr>
      </p:pic>
    </p:spTree>
    <p:extLst>
      <p:ext uri="{BB962C8B-B14F-4D97-AF65-F5344CB8AC3E}">
        <p14:creationId xmlns:p14="http://schemas.microsoft.com/office/powerpoint/2010/main" val="2590882644"/>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8"/>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165955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03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8"/>
            <a:ext cx="1207008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76238" y="1833214"/>
            <a:ext cx="12070080"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75444" y="1136158"/>
            <a:ext cx="6858000" cy="563128"/>
          </a:xfrm>
          <a:prstGeom prst="rect">
            <a:avLst/>
          </a:prstGeom>
        </p:spPr>
        <p:txBody>
          <a:bodyPr lIns="0" rIns="0">
            <a:noAutofit/>
          </a:bodyPr>
          <a:lstStyle>
            <a:lvl1pPr marL="0" indent="0" algn="l">
              <a:buNone/>
              <a:defRPr sz="1800" b="1">
                <a:solidFill>
                  <a:schemeClr val="accent3"/>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1116537802"/>
      </p:ext>
    </p:extLst>
  </p:cSld>
  <p:clrMapOvr>
    <a:masterClrMapping/>
  </p:clrMapOvr>
  <p:extLst>
    <p:ext uri="{DCECCB84-F9BA-43D5-87BE-67443E8EF086}">
      <p15:sldGuideLst xmlns:p15="http://schemas.microsoft.com/office/powerpoint/2012/main">
        <p15:guide id="1" orient="horz" pos="4363" userDrawn="1">
          <p15:clr>
            <a:srgbClr val="FBAE40"/>
          </p15:clr>
        </p15:guide>
        <p15:guide id="2" pos="2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No Picture">
    <p:spTree>
      <p:nvGrpSpPr>
        <p:cNvPr id="1" name=""/>
        <p:cNvGrpSpPr/>
        <p:nvPr/>
      </p:nvGrpSpPr>
      <p:grpSpPr>
        <a:xfrm>
          <a:off x="0" y="0"/>
          <a:ext cx="0" cy="0"/>
          <a:chOff x="0" y="0"/>
          <a:chExt cx="0" cy="0"/>
        </a:xfrm>
      </p:grpSpPr>
      <p:sp>
        <p:nvSpPr>
          <p:cNvPr id="16" name="Rectangle 15"/>
          <p:cNvSpPr/>
          <p:nvPr/>
        </p:nvSpPr>
        <p:spPr>
          <a:xfrm>
            <a:off x="376518" y="358775"/>
            <a:ext cx="12130486"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2" name="Title 1"/>
          <p:cNvSpPr>
            <a:spLocks noGrp="1"/>
          </p:cNvSpPr>
          <p:nvPr>
            <p:ph type="ctrTitle"/>
          </p:nvPr>
        </p:nvSpPr>
        <p:spPr>
          <a:xfrm>
            <a:off x="933562" y="1618488"/>
            <a:ext cx="5085400" cy="621106"/>
          </a:xfrm>
          <a:prstGeom prst="rect">
            <a:avLst/>
          </a:prstGeom>
        </p:spPr>
        <p:txBody>
          <a:bodyPr lIns="0" tIns="45720" rIns="0" bIns="45720" anchor="t" anchorCtr="0">
            <a:noAutofit/>
          </a:bodyPr>
          <a:lstStyle>
            <a:lvl1pPr>
              <a:defRPr sz="4600"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3"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8" y="6640449"/>
            <a:ext cx="4141787" cy="288925"/>
          </a:xfrm>
        </p:spPr>
        <p:txBody>
          <a:bodyPr lIns="0" bIns="45720" anchor="b">
            <a:noAutofit/>
          </a:bodyPr>
          <a:lstStyle>
            <a:lvl1pPr marL="0" indent="0">
              <a:buNone/>
              <a:defRPr sz="1600">
                <a:solidFill>
                  <a:schemeClr val="tx1"/>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933562" y="1006176"/>
            <a:ext cx="1856232" cy="320040"/>
          </a:xfrm>
          <a:prstGeom prst="rect">
            <a:avLst/>
          </a:prstGeom>
        </p:spPr>
      </p:pic>
    </p:spTree>
    <p:extLst>
      <p:ext uri="{BB962C8B-B14F-4D97-AF65-F5344CB8AC3E}">
        <p14:creationId xmlns:p14="http://schemas.microsoft.com/office/powerpoint/2010/main" val="4138382229"/>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885838" y="620396"/>
            <a:ext cx="10955450" cy="660272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3" name="Title 1"/>
          <p:cNvSpPr>
            <a:spLocks noGrp="1"/>
          </p:cNvSpPr>
          <p:nvPr>
            <p:ph type="ctrTitle" hasCustomPrompt="1"/>
          </p:nvPr>
        </p:nvSpPr>
        <p:spPr>
          <a:xfrm>
            <a:off x="2478657" y="924570"/>
            <a:ext cx="8680410" cy="1646102"/>
          </a:xfrm>
          <a:prstGeom prst="rect">
            <a:avLst/>
          </a:prstGeom>
        </p:spPr>
        <p:txBody>
          <a:bodyPr lIns="0" tIns="45720" rIns="0" bIns="45720" anchor="t" anchorCtr="0">
            <a:noAutofit/>
          </a:bodyPr>
          <a:lstStyle>
            <a:lvl1pPr algn="l">
              <a:defRPr sz="5400"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478657" y="6093208"/>
            <a:ext cx="6791864" cy="704406"/>
          </a:xfrm>
          <a:prstGeom prst="rect">
            <a:avLst/>
          </a:prstGeom>
        </p:spPr>
        <p:txBody>
          <a:bodyPr lIns="0" tIns="0" rIns="0" bIns="0" anchor="b">
            <a:noAutofit/>
          </a:bodyPr>
          <a:lstStyle>
            <a:lvl1pPr marL="0" indent="0" algn="l">
              <a:buNone/>
              <a:defRPr sz="2800" b="0">
                <a:solidFill>
                  <a:schemeClr val="accent3"/>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760018" y="6479875"/>
            <a:ext cx="1529750" cy="317739"/>
          </a:xfrm>
        </p:spPr>
        <p:txBody>
          <a:bodyPr lIns="0" tIns="0" rIns="0" bIns="0" anchor="b">
            <a:noAutofit/>
          </a:bodyPr>
          <a:lstStyle>
            <a:lvl1pPr marL="0" indent="0" algn="r">
              <a:buNone/>
              <a:defRPr sz="1400">
                <a:solidFill>
                  <a:schemeClr val="accent3"/>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55263" y="6479875"/>
            <a:ext cx="1529750" cy="317739"/>
          </a:xfrm>
        </p:spPr>
        <p:txBody>
          <a:bodyPr lIns="0" tIns="0" rIns="0" bIns="0" anchor="b">
            <a:noAutofit/>
          </a:bodyPr>
          <a:lstStyle>
            <a:lvl1pPr marL="0" indent="0" algn="l">
              <a:buNone/>
              <a:defRPr sz="1400">
                <a:solidFill>
                  <a:schemeClr val="tx2"/>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Add presenter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85838" cy="620396"/>
          </a:xfrm>
          <a:prstGeom prst="rect">
            <a:avLst/>
          </a:prstGeom>
        </p:spPr>
      </p:pic>
    </p:spTree>
    <p:extLst>
      <p:ext uri="{BB962C8B-B14F-4D97-AF65-F5344CB8AC3E}">
        <p14:creationId xmlns:p14="http://schemas.microsoft.com/office/powerpoint/2010/main" val="203398782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sp>
        <p:nvSpPr>
          <p:cNvPr id="4" name="Rectangle 3"/>
          <p:cNvSpPr/>
          <p:nvPr/>
        </p:nvSpPr>
        <p:spPr>
          <a:xfrm>
            <a:off x="375443" y="1229710"/>
            <a:ext cx="12090401" cy="3479450"/>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40" name="Straight Connector 39"/>
          <p:cNvCxnSpPr/>
          <p:nvPr/>
        </p:nvCxnSpPr>
        <p:spPr>
          <a:xfrm>
            <a:off x="392837"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75444" y="567058"/>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75444"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D218258-8C76-6EB8-FB26-915FCFE9510F}"/>
              </a:ext>
            </a:extLst>
          </p:cNvPr>
          <p:cNvPicPr>
            <a:picLocks noChangeAspect="1"/>
          </p:cNvPicPr>
          <p:nvPr userDrawn="1"/>
        </p:nvPicPr>
        <p:blipFill>
          <a:blip r:embed="rId2"/>
          <a:stretch>
            <a:fillRect/>
          </a:stretch>
        </p:blipFill>
        <p:spPr>
          <a:xfrm>
            <a:off x="375444" y="6734924"/>
            <a:ext cx="1072733" cy="270892"/>
          </a:xfrm>
          <a:prstGeom prst="rect">
            <a:avLst/>
          </a:prstGeom>
        </p:spPr>
      </p:pic>
    </p:spTree>
    <p:extLst>
      <p:ext uri="{BB962C8B-B14F-4D97-AF65-F5344CB8AC3E}">
        <p14:creationId xmlns:p14="http://schemas.microsoft.com/office/powerpoint/2010/main" val="122915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2230438" y="6585155"/>
            <a:ext cx="1023540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2230438" y="567058"/>
            <a:ext cx="10235406"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230438" y="463763"/>
            <a:ext cx="10235406"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230438" y="1833214"/>
            <a:ext cx="10235406"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280FF54F-0AD1-1897-D476-23C8D77F5DC9}"/>
              </a:ext>
            </a:extLst>
          </p:cNvPr>
          <p:cNvPicPr>
            <a:picLocks noChangeAspect="1"/>
          </p:cNvPicPr>
          <p:nvPr userDrawn="1"/>
        </p:nvPicPr>
        <p:blipFill>
          <a:blip r:embed="rId2"/>
          <a:stretch>
            <a:fillRect/>
          </a:stretch>
        </p:blipFill>
        <p:spPr>
          <a:xfrm>
            <a:off x="2230438" y="6734924"/>
            <a:ext cx="1072733" cy="270892"/>
          </a:xfrm>
          <a:prstGeom prst="rect">
            <a:avLst/>
          </a:prstGeom>
        </p:spPr>
      </p:pic>
    </p:spTree>
    <p:extLst>
      <p:ext uri="{BB962C8B-B14F-4D97-AF65-F5344CB8AC3E}">
        <p14:creationId xmlns:p14="http://schemas.microsoft.com/office/powerpoint/2010/main" val="1497479054"/>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0" y="0"/>
            <a:ext cx="4789283"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5182120"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5182120" y="567058"/>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5182120"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5182120" y="1833214"/>
            <a:ext cx="70805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BAC27E7C-7F82-D72D-6153-604A4E8BC9D2}"/>
              </a:ext>
            </a:extLst>
          </p:cNvPr>
          <p:cNvPicPr>
            <a:picLocks noChangeAspect="1"/>
          </p:cNvPicPr>
          <p:nvPr userDrawn="1"/>
        </p:nvPicPr>
        <p:blipFill>
          <a:blip r:embed="rId2"/>
          <a:stretch>
            <a:fillRect/>
          </a:stretch>
        </p:blipFill>
        <p:spPr>
          <a:xfrm>
            <a:off x="5182120" y="6734924"/>
            <a:ext cx="1072733" cy="270892"/>
          </a:xfrm>
          <a:prstGeom prst="rect">
            <a:avLst/>
          </a:prstGeom>
        </p:spPr>
      </p:pic>
    </p:spTree>
    <p:extLst>
      <p:ext uri="{BB962C8B-B14F-4D97-AF65-F5344CB8AC3E}">
        <p14:creationId xmlns:p14="http://schemas.microsoft.com/office/powerpoint/2010/main" val="424348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0"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5182120"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5182120" y="567058"/>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5182120"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5182120" y="1833214"/>
            <a:ext cx="70805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B90A501D-2AE4-706E-7BF2-235840FD808C}"/>
              </a:ext>
            </a:extLst>
          </p:cNvPr>
          <p:cNvPicPr>
            <a:picLocks noChangeAspect="1"/>
          </p:cNvPicPr>
          <p:nvPr userDrawn="1"/>
        </p:nvPicPr>
        <p:blipFill>
          <a:blip r:embed="rId2"/>
          <a:stretch>
            <a:fillRect/>
          </a:stretch>
        </p:blipFill>
        <p:spPr>
          <a:xfrm>
            <a:off x="5182120" y="6734924"/>
            <a:ext cx="1072733" cy="270892"/>
          </a:xfrm>
          <a:prstGeom prst="rect">
            <a:avLst/>
          </a:prstGeom>
        </p:spPr>
      </p:pic>
    </p:spTree>
    <p:extLst>
      <p:ext uri="{BB962C8B-B14F-4D97-AF65-F5344CB8AC3E}">
        <p14:creationId xmlns:p14="http://schemas.microsoft.com/office/powerpoint/2010/main" val="16117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8052005" y="0"/>
            <a:ext cx="4789283"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7166967"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375444"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75444" y="567058"/>
            <a:ext cx="72837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75444" y="1833214"/>
            <a:ext cx="72837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75444"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DB4392E-0839-F62B-4869-F29ADD5ED8BB}"/>
              </a:ext>
            </a:extLst>
          </p:cNvPr>
          <p:cNvPicPr>
            <a:picLocks noChangeAspect="1"/>
          </p:cNvPicPr>
          <p:nvPr userDrawn="1"/>
        </p:nvPicPr>
        <p:blipFill>
          <a:blip r:embed="rId2"/>
          <a:stretch>
            <a:fillRect/>
          </a:stretch>
        </p:blipFill>
        <p:spPr>
          <a:xfrm>
            <a:off x="375444" y="6734924"/>
            <a:ext cx="1072733" cy="270892"/>
          </a:xfrm>
          <a:prstGeom prst="rect">
            <a:avLst/>
          </a:prstGeom>
        </p:spPr>
      </p:pic>
    </p:spTree>
    <p:extLst>
      <p:ext uri="{BB962C8B-B14F-4D97-AF65-F5344CB8AC3E}">
        <p14:creationId xmlns:p14="http://schemas.microsoft.com/office/powerpoint/2010/main" val="217796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75444" y="567058"/>
            <a:ext cx="120904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19"/>
            </p:custDataLst>
          </p:nvPr>
        </p:nvSpPr>
        <p:spPr>
          <a:xfrm>
            <a:off x="375444" y="1278372"/>
            <a:ext cx="12090400" cy="4634408"/>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12" name="Straight Connector 11"/>
          <p:cNvCxnSpPr/>
          <p:nvPr/>
        </p:nvCxnSpPr>
        <p:spPr>
          <a:xfrm>
            <a:off x="375444"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92837"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66A1431-735A-185F-6CDD-3DAA92C5D149}"/>
              </a:ext>
            </a:extLst>
          </p:cNvPr>
          <p:cNvPicPr>
            <a:picLocks noChangeAspect="1"/>
          </p:cNvPicPr>
          <p:nvPr userDrawn="1"/>
        </p:nvPicPr>
        <p:blipFill>
          <a:blip r:embed="rId20"/>
          <a:stretch>
            <a:fillRect/>
          </a:stretch>
        </p:blipFill>
        <p:spPr>
          <a:xfrm>
            <a:off x="375444" y="6734924"/>
            <a:ext cx="1072733" cy="270892"/>
          </a:xfrm>
          <a:prstGeom prst="rect">
            <a:avLst/>
          </a:prstGeom>
        </p:spPr>
      </p:pic>
    </p:spTree>
    <p:custDataLst>
      <p:tags r:id="rId18"/>
    </p:custDataLst>
    <p:extLst>
      <p:ext uri="{BB962C8B-B14F-4D97-AF65-F5344CB8AC3E}">
        <p14:creationId xmlns:p14="http://schemas.microsoft.com/office/powerpoint/2010/main" val="601067926"/>
      </p:ext>
    </p:extLst>
  </p:cSld>
  <p:clrMap bg1="lt1" tx1="dk1" bg2="lt2" tx2="dk2" accent1="accent1" accent2="accent2" accent3="accent3" accent4="accent4" accent5="accent5" accent6="accent6" hlink="hlink" folHlink="folHlink"/>
  <p:sldLayoutIdLst>
    <p:sldLayoutId id="2147483683" r:id="rId1"/>
    <p:sldLayoutId id="2147483691" r:id="rId2"/>
    <p:sldLayoutId id="2147483692" r:id="rId3"/>
    <p:sldLayoutId id="2147483689" r:id="rId4"/>
    <p:sldLayoutId id="2147483682" r:id="rId5"/>
    <p:sldLayoutId id="2147483690" r:id="rId6"/>
    <p:sldLayoutId id="2147483678" r:id="rId7"/>
    <p:sldLayoutId id="2147483679" r:id="rId8"/>
    <p:sldLayoutId id="2147483681" r:id="rId9"/>
    <p:sldLayoutId id="2147483680" r:id="rId10"/>
    <p:sldLayoutId id="2147483663" r:id="rId11"/>
    <p:sldLayoutId id="2147483664" r:id="rId12"/>
    <p:sldLayoutId id="2147483677" r:id="rId13"/>
    <p:sldLayoutId id="2147483685" r:id="rId14"/>
    <p:sldLayoutId id="2147483662" r:id="rId15"/>
    <p:sldLayoutId id="2147483686" r:id="rId16"/>
  </p:sldLayoutIdLst>
  <p:txStyles>
    <p:titleStyle>
      <a:lvl1pPr algn="l" defTabSz="981334" rtl="0" eaLnBrk="1" latinLnBrk="0" hangingPunct="1">
        <a:spcBef>
          <a:spcPct val="0"/>
        </a:spcBef>
        <a:buNone/>
        <a:defRPr sz="3600" kern="1200">
          <a:solidFill>
            <a:schemeClr val="tx1"/>
          </a:solidFill>
          <a:latin typeface="+mj-lt"/>
          <a:ea typeface="+mj-ea"/>
          <a:cs typeface="+mj-cs"/>
        </a:defRPr>
      </a:lvl1pPr>
    </p:titleStyle>
    <p:body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81334" rtl="0" eaLnBrk="1" latinLnBrk="0" hangingPunct="1">
        <a:defRPr sz="1800" kern="1200">
          <a:solidFill>
            <a:schemeClr val="tx1"/>
          </a:solidFill>
          <a:latin typeface="+mn-lt"/>
          <a:ea typeface="+mn-ea"/>
          <a:cs typeface="+mn-cs"/>
        </a:defRPr>
      </a:lvl1pPr>
      <a:lvl2pPr marL="490667" algn="l" defTabSz="981334" rtl="0" eaLnBrk="1" latinLnBrk="0" hangingPunct="1">
        <a:defRPr sz="1900" kern="1200">
          <a:solidFill>
            <a:schemeClr val="tx1"/>
          </a:solidFill>
          <a:latin typeface="+mn-lt"/>
          <a:ea typeface="+mn-ea"/>
          <a:cs typeface="+mn-cs"/>
        </a:defRPr>
      </a:lvl2pPr>
      <a:lvl3pPr marL="981334" algn="l" defTabSz="981334" rtl="0" eaLnBrk="1" latinLnBrk="0" hangingPunct="1">
        <a:defRPr sz="1900" kern="1200">
          <a:solidFill>
            <a:schemeClr val="tx1"/>
          </a:solidFill>
          <a:latin typeface="+mn-lt"/>
          <a:ea typeface="+mn-ea"/>
          <a:cs typeface="+mn-cs"/>
        </a:defRPr>
      </a:lvl3pPr>
      <a:lvl4pPr marL="1472001" algn="l" defTabSz="981334" rtl="0" eaLnBrk="1" latinLnBrk="0" hangingPunct="1">
        <a:defRPr sz="1900" kern="1200">
          <a:solidFill>
            <a:schemeClr val="tx1"/>
          </a:solidFill>
          <a:latin typeface="+mn-lt"/>
          <a:ea typeface="+mn-ea"/>
          <a:cs typeface="+mn-cs"/>
        </a:defRPr>
      </a:lvl4pPr>
      <a:lvl5pPr marL="1962668" algn="l" defTabSz="981334" rtl="0" eaLnBrk="1" latinLnBrk="0" hangingPunct="1">
        <a:defRPr sz="1900" kern="1200">
          <a:solidFill>
            <a:schemeClr val="tx1"/>
          </a:solidFill>
          <a:latin typeface="+mn-lt"/>
          <a:ea typeface="+mn-ea"/>
          <a:cs typeface="+mn-cs"/>
        </a:defRPr>
      </a:lvl5pPr>
      <a:lvl6pPr marL="2453335" algn="l" defTabSz="981334" rtl="0" eaLnBrk="1" latinLnBrk="0" hangingPunct="1">
        <a:defRPr sz="1900" kern="1200">
          <a:solidFill>
            <a:schemeClr val="tx1"/>
          </a:solidFill>
          <a:latin typeface="+mn-lt"/>
          <a:ea typeface="+mn-ea"/>
          <a:cs typeface="+mn-cs"/>
        </a:defRPr>
      </a:lvl6pPr>
      <a:lvl7pPr marL="2944002" algn="l" defTabSz="981334" rtl="0" eaLnBrk="1" latinLnBrk="0" hangingPunct="1">
        <a:defRPr sz="1900" kern="1200">
          <a:solidFill>
            <a:schemeClr val="tx1"/>
          </a:solidFill>
          <a:latin typeface="+mn-lt"/>
          <a:ea typeface="+mn-ea"/>
          <a:cs typeface="+mn-cs"/>
        </a:defRPr>
      </a:lvl7pPr>
      <a:lvl8pPr marL="3434669" algn="l" defTabSz="981334" rtl="0" eaLnBrk="1" latinLnBrk="0" hangingPunct="1">
        <a:defRPr sz="1900" kern="1200">
          <a:solidFill>
            <a:schemeClr val="tx1"/>
          </a:solidFill>
          <a:latin typeface="+mn-lt"/>
          <a:ea typeface="+mn-ea"/>
          <a:cs typeface="+mn-cs"/>
        </a:defRPr>
      </a:lvl8pPr>
      <a:lvl9pPr marL="3925336" algn="l" defTabSz="981334"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3" userDrawn="1">
          <p15:clr>
            <a:srgbClr val="F26B43"/>
          </p15:clr>
        </p15:guide>
        <p15:guide id="2" pos="2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students.collegeboard.org/choosing-courses/by-past-exam-scores"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studentscores.collegeboard.org/home"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yljPogCcKr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satsuite.collegeboard.org/psat-nmsq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psat.org/recogni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33561" y="2053095"/>
            <a:ext cx="5201021" cy="2931742"/>
          </a:xfrm>
        </p:spPr>
        <p:txBody>
          <a:bodyPr/>
          <a:lstStyle/>
          <a:p>
            <a:r>
              <a:rPr lang="en-US" dirty="0"/>
              <a:t>What you need </a:t>
            </a:r>
            <a:br>
              <a:rPr lang="en-US" dirty="0"/>
            </a:br>
            <a:r>
              <a:rPr lang="en-US" dirty="0"/>
              <a:t>to know about the digital SAT Suite of Assessments </a:t>
            </a:r>
          </a:p>
        </p:txBody>
      </p:sp>
      <p:sp>
        <p:nvSpPr>
          <p:cNvPr id="15" name="Text Placeholder 14"/>
          <p:cNvSpPr>
            <a:spLocks noGrp="1"/>
          </p:cNvSpPr>
          <p:nvPr>
            <p:ph type="body" sz="quarter" idx="11"/>
          </p:nvPr>
        </p:nvSpPr>
        <p:spPr/>
        <p:txBody>
          <a:bodyPr/>
          <a:lstStyle/>
          <a:p>
            <a:endParaRPr lang="en-US" dirty="0"/>
          </a:p>
        </p:txBody>
      </p:sp>
      <p:sp>
        <p:nvSpPr>
          <p:cNvPr id="16"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err="1">
              <a:solidFill>
                <a:srgbClr val="FFFFFF"/>
              </a:solidFill>
            </a:endParaRPr>
          </a:p>
        </p:txBody>
      </p:sp>
      <p:sp>
        <p:nvSpPr>
          <p:cNvPr id="3" name="Picture Placeholder 2">
            <a:extLst>
              <a:ext uri="{FF2B5EF4-FFF2-40B4-BE49-F238E27FC236}">
                <a16:creationId xmlns:a16="http://schemas.microsoft.com/office/drawing/2014/main" id="{96B3B537-3B53-0841-842B-78DAEC5F0396}"/>
              </a:ext>
            </a:extLst>
          </p:cNvPr>
          <p:cNvSpPr>
            <a:spLocks noGrp="1"/>
          </p:cNvSpPr>
          <p:nvPr>
            <p:ph type="pic" sz="quarter" idx="12"/>
          </p:nvPr>
        </p:nvSpPr>
        <p:spPr/>
        <p:txBody>
          <a:bodyPr/>
          <a:lstStyle/>
          <a:p>
            <a:endParaRPr lang="en-US"/>
          </a:p>
        </p:txBody>
      </p:sp>
      <p:pic>
        <p:nvPicPr>
          <p:cNvPr id="8" name="Picture Placeholder 6">
            <a:extLst>
              <a:ext uri="{FF2B5EF4-FFF2-40B4-BE49-F238E27FC236}">
                <a16:creationId xmlns:a16="http://schemas.microsoft.com/office/drawing/2014/main" id="{0AA609B9-B95F-BF46-ABFD-1B9138215149}"/>
              </a:ext>
            </a:extLst>
          </p:cNvPr>
          <p:cNvPicPr>
            <a:picLocks noChangeAspect="1"/>
          </p:cNvPicPr>
          <p:nvPr/>
        </p:nvPicPr>
        <p:blipFill>
          <a:blip r:embed="rId3"/>
          <a:srcRect l="16723" r="16723"/>
          <a:stretch/>
        </p:blipFill>
        <p:spPr>
          <a:xfrm>
            <a:off x="6391656" y="356616"/>
            <a:ext cx="6116511" cy="6129909"/>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spTree>
    <p:extLst>
      <p:ext uri="{BB962C8B-B14F-4D97-AF65-F5344CB8AC3E}">
        <p14:creationId xmlns:p14="http://schemas.microsoft.com/office/powerpoint/2010/main" val="205849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3D517-CF7C-70E5-7BBA-15ECFD5CEBB5}"/>
              </a:ext>
            </a:extLst>
          </p:cNvPr>
          <p:cNvSpPr>
            <a:spLocks noGrp="1"/>
          </p:cNvSpPr>
          <p:nvPr>
            <p:ph type="body" sz="quarter" idx="10"/>
          </p:nvPr>
        </p:nvSpPr>
        <p:spPr>
          <a:xfrm>
            <a:off x="375444" y="1833214"/>
            <a:ext cx="6549788" cy="3348385"/>
          </a:xfrm>
        </p:spPr>
        <p:txBody>
          <a:bodyPr>
            <a:normAutofit/>
          </a:bodyPr>
          <a:lstStyle/>
          <a:p>
            <a:pPr>
              <a:spcBef>
                <a:spcPts val="1200"/>
              </a:spcBef>
              <a:spcAft>
                <a:spcPts val="1200"/>
              </a:spcAft>
            </a:pPr>
            <a:r>
              <a:rPr lang="en-US" sz="1800" dirty="0"/>
              <a:t>Your child may not realize they have the potential to succeed in college-level courses. </a:t>
            </a:r>
          </a:p>
          <a:p>
            <a:pPr>
              <a:spcBef>
                <a:spcPts val="1200"/>
              </a:spcBef>
              <a:spcAft>
                <a:spcPts val="1200"/>
              </a:spcAft>
            </a:pPr>
            <a:r>
              <a:rPr lang="en-US" sz="1800" dirty="0"/>
              <a:t>Using their personalized score report, students will get recommendations about what AP courses might be a good fit for them.</a:t>
            </a:r>
          </a:p>
          <a:p>
            <a:endParaRPr lang="en-US" dirty="0"/>
          </a:p>
        </p:txBody>
      </p:sp>
      <p:sp>
        <p:nvSpPr>
          <p:cNvPr id="9" name="Title 1">
            <a:extLst>
              <a:ext uri="{FF2B5EF4-FFF2-40B4-BE49-F238E27FC236}">
                <a16:creationId xmlns:a16="http://schemas.microsoft.com/office/drawing/2014/main" id="{B6BBCD54-2620-82F1-AAD2-D311DB890DDF}"/>
              </a:ext>
            </a:extLst>
          </p:cNvPr>
          <p:cNvSpPr>
            <a:spLocks noGrp="1"/>
          </p:cNvSpPr>
          <p:nvPr>
            <p:ph type="title"/>
          </p:nvPr>
        </p:nvSpPr>
        <p:spPr>
          <a:xfrm>
            <a:off x="375444" y="567058"/>
            <a:ext cx="7283724" cy="435173"/>
          </a:xfrm>
        </p:spPr>
        <p:txBody>
          <a:bodyPr/>
          <a:lstStyle/>
          <a:p>
            <a:r>
              <a:rPr lang="en-US" dirty="0"/>
              <a:t>PSAT/NMSQT</a:t>
            </a:r>
          </a:p>
        </p:txBody>
      </p:sp>
      <p:sp>
        <p:nvSpPr>
          <p:cNvPr id="12" name="Subtitle 5">
            <a:extLst>
              <a:ext uri="{FF2B5EF4-FFF2-40B4-BE49-F238E27FC236}">
                <a16:creationId xmlns:a16="http://schemas.microsoft.com/office/drawing/2014/main" id="{F44DBB4C-C2B4-4F20-16AC-9D820DF0B497}"/>
              </a:ext>
            </a:extLst>
          </p:cNvPr>
          <p:cNvSpPr txBox="1">
            <a:spLocks/>
          </p:cNvSpPr>
          <p:nvPr/>
        </p:nvSpPr>
        <p:spPr>
          <a:xfrm>
            <a:off x="282856"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dirty="0">
                <a:solidFill>
                  <a:schemeClr val="accent3"/>
                </a:solidFill>
              </a:rPr>
              <a:t>Find </a:t>
            </a:r>
            <a:r>
              <a:rPr lang="en-US" b="1" dirty="0">
                <a:solidFill>
                  <a:schemeClr val="accent3"/>
                </a:solidFill>
              </a:rPr>
              <a:t>O</a:t>
            </a:r>
            <a:r>
              <a:rPr lang="en-US" sz="1800" b="1" dirty="0">
                <a:solidFill>
                  <a:schemeClr val="accent3"/>
                </a:solidFill>
              </a:rPr>
              <a:t>ut About </a:t>
            </a:r>
            <a:r>
              <a:rPr lang="en-US" b="1" dirty="0">
                <a:solidFill>
                  <a:schemeClr val="accent3"/>
                </a:solidFill>
              </a:rPr>
              <a:t>T</a:t>
            </a:r>
            <a:r>
              <a:rPr lang="en-US" sz="1800" b="1" dirty="0">
                <a:solidFill>
                  <a:schemeClr val="accent3"/>
                </a:solidFill>
              </a:rPr>
              <a:t>heir AP Potential</a:t>
            </a:r>
          </a:p>
        </p:txBody>
      </p:sp>
      <p:sp>
        <p:nvSpPr>
          <p:cNvPr id="2" name="TextBox 1">
            <a:extLst>
              <a:ext uri="{FF2B5EF4-FFF2-40B4-BE49-F238E27FC236}">
                <a16:creationId xmlns:a16="http://schemas.microsoft.com/office/drawing/2014/main" id="{82B018B0-34C1-F931-A863-97F57C66892E}"/>
              </a:ext>
            </a:extLst>
          </p:cNvPr>
          <p:cNvSpPr txBox="1"/>
          <p:nvPr/>
        </p:nvSpPr>
        <p:spPr>
          <a:xfrm>
            <a:off x="439853" y="5458709"/>
            <a:ext cx="6420970" cy="830997"/>
          </a:xfrm>
          <a:prstGeom prst="rect">
            <a:avLst/>
          </a:prstGeom>
          <a:noFill/>
        </p:spPr>
        <p:txBody>
          <a:bodyPr wrap="square">
            <a:spAutoFit/>
          </a:bodyPr>
          <a:lstStyle/>
          <a:p>
            <a:pPr marL="0" indent="0">
              <a:spcBef>
                <a:spcPts val="1200"/>
              </a:spcBef>
              <a:spcAft>
                <a:spcPts val="1200"/>
              </a:spcAft>
              <a:buNone/>
            </a:pPr>
            <a:r>
              <a:rPr lang="en-US" sz="2400"/>
              <a:t>Learn more at: </a:t>
            </a:r>
            <a:br>
              <a:rPr lang="en-US" sz="2400"/>
            </a:br>
            <a:r>
              <a:rPr lang="en-US" sz="2400" b="1">
                <a:solidFill>
                  <a:schemeClr val="accent3"/>
                </a:solidFill>
                <a:hlinkClick r:id="rId3">
                  <a:extLst>
                    <a:ext uri="{A12FA001-AC4F-418D-AE19-62706E023703}">
                      <ahyp:hlinkClr xmlns:ahyp="http://schemas.microsoft.com/office/drawing/2018/hyperlinkcolor" val="tx"/>
                    </a:ext>
                  </a:extLst>
                </a:hlinkClick>
              </a:rPr>
              <a:t>APstudents.org/course-recommendations</a:t>
            </a:r>
            <a:endParaRPr lang="en-US" sz="2400">
              <a:solidFill>
                <a:schemeClr val="accent3"/>
              </a:solidFill>
            </a:endParaRPr>
          </a:p>
        </p:txBody>
      </p:sp>
      <p:pic>
        <p:nvPicPr>
          <p:cNvPr id="5" name="Picture 4">
            <a:extLst>
              <a:ext uri="{FF2B5EF4-FFF2-40B4-BE49-F238E27FC236}">
                <a16:creationId xmlns:a16="http://schemas.microsoft.com/office/drawing/2014/main" id="{F44CD53C-AD24-4444-7B62-AE116C2F9C99}"/>
              </a:ext>
            </a:extLst>
          </p:cNvPr>
          <p:cNvPicPr>
            <a:picLocks noChangeAspect="1"/>
          </p:cNvPicPr>
          <p:nvPr/>
        </p:nvPicPr>
        <p:blipFill>
          <a:blip r:embed="rId4"/>
          <a:stretch>
            <a:fillRect/>
          </a:stretch>
        </p:blipFill>
        <p:spPr>
          <a:xfrm>
            <a:off x="8889149" y="2401500"/>
            <a:ext cx="3094965" cy="2420123"/>
          </a:xfrm>
          <a:prstGeom prst="rect">
            <a:avLst/>
          </a:prstGeom>
        </p:spPr>
      </p:pic>
    </p:spTree>
    <p:extLst>
      <p:ext uri="{BB962C8B-B14F-4D97-AF65-F5344CB8AC3E}">
        <p14:creationId xmlns:p14="http://schemas.microsoft.com/office/powerpoint/2010/main" val="386244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3D517-CF7C-70E5-7BBA-15ECFD5CEBB5}"/>
              </a:ext>
            </a:extLst>
          </p:cNvPr>
          <p:cNvSpPr>
            <a:spLocks noGrp="1"/>
          </p:cNvSpPr>
          <p:nvPr>
            <p:ph type="body" sz="quarter" idx="10"/>
          </p:nvPr>
        </p:nvSpPr>
        <p:spPr>
          <a:xfrm>
            <a:off x="375444" y="1699286"/>
            <a:ext cx="7283724" cy="4775256"/>
          </a:xfrm>
        </p:spPr>
        <p:txBody>
          <a:bodyPr>
            <a:normAutofit lnSpcReduction="10000"/>
          </a:bodyPr>
          <a:lstStyle/>
          <a:p>
            <a:pPr>
              <a:spcBef>
                <a:spcPts val="1200"/>
              </a:spcBef>
              <a:spcAft>
                <a:spcPts val="1200"/>
              </a:spcAft>
            </a:pPr>
            <a:r>
              <a:rPr lang="en-US" b="1" dirty="0">
                <a:solidFill>
                  <a:schemeClr val="accent3"/>
                </a:solidFill>
                <a:ea typeface="Roboto" panose="02000000000000000000" pitchFamily="2" charset="0"/>
                <a:cs typeface="Roboto" panose="02000000000000000000" pitchFamily="2" charset="0"/>
              </a:rPr>
              <a:t>BigFuture School</a:t>
            </a:r>
            <a:r>
              <a:rPr lang="en-US" b="1" baseline="30000" dirty="0">
                <a:solidFill>
                  <a:schemeClr val="accent3"/>
                </a:solidFill>
                <a:ea typeface="Roboto" panose="02000000000000000000" pitchFamily="2" charset="0"/>
                <a:cs typeface="Roboto" panose="02000000000000000000" pitchFamily="2" charset="0"/>
              </a:rPr>
              <a:t>™</a:t>
            </a:r>
            <a:r>
              <a:rPr lang="en-US" b="1" dirty="0">
                <a:solidFill>
                  <a:schemeClr val="accent3"/>
                </a:solidFill>
                <a:ea typeface="Roboto" panose="02000000000000000000" pitchFamily="2" charset="0"/>
                <a:cs typeface="Roboto" panose="02000000000000000000" pitchFamily="2" charset="0"/>
              </a:rPr>
              <a:t> </a:t>
            </a:r>
            <a:r>
              <a:rPr lang="en-US" dirty="0">
                <a:ea typeface="Roboto" panose="02000000000000000000" pitchFamily="2" charset="0"/>
                <a:cs typeface="Roboto" panose="02000000000000000000" pitchFamily="2" charset="0"/>
              </a:rPr>
              <a:t>is a new mobile app for students (13+) who take certain College Board assessments in school. </a:t>
            </a:r>
          </a:p>
          <a:p>
            <a:pPr>
              <a:spcBef>
                <a:spcPts val="1200"/>
              </a:spcBef>
              <a:spcAft>
                <a:spcPts val="1200"/>
              </a:spcAft>
            </a:pPr>
            <a:r>
              <a:rPr lang="en-US" dirty="0">
                <a:ea typeface="Roboto" panose="02000000000000000000" pitchFamily="2" charset="0"/>
                <a:cs typeface="Roboto" panose="02000000000000000000" pitchFamily="2" charset="0"/>
              </a:rPr>
              <a:t>It’s designed to spark their interest about planning for their future the moment scores are available.</a:t>
            </a:r>
          </a:p>
          <a:p>
            <a:pPr>
              <a:spcBef>
                <a:spcPts val="1200"/>
              </a:spcBef>
              <a:spcAft>
                <a:spcPts val="1200"/>
              </a:spcAft>
            </a:pPr>
            <a:r>
              <a:rPr lang="en-US" dirty="0">
                <a:ea typeface="Roboto" panose="02000000000000000000" pitchFamily="2" charset="0"/>
                <a:cs typeface="Roboto" panose="02000000000000000000" pitchFamily="2" charset="0"/>
              </a:rPr>
              <a:t>Students can use the app to access their PSAT/NMSQT scores directly on their phone, along with:</a:t>
            </a:r>
          </a:p>
          <a:p>
            <a:pPr lvl="1"/>
            <a:r>
              <a:rPr lang="en-US" sz="1800" dirty="0"/>
              <a:t>Customized career information and guidance about planning and paying for college.</a:t>
            </a:r>
          </a:p>
          <a:p>
            <a:pPr lvl="1"/>
            <a:r>
              <a:rPr lang="en-US" sz="1800" dirty="0"/>
              <a:t>Connections™—a feature exclusively for school day test takers that allows them to hear from nonprofit colleges and scholarship programs that may be a good match, without sharing any personal information. </a:t>
            </a:r>
          </a:p>
          <a:p>
            <a:pPr>
              <a:spcBef>
                <a:spcPts val="1200"/>
              </a:spcBef>
              <a:spcAft>
                <a:spcPts val="1200"/>
              </a:spcAft>
            </a:pPr>
            <a:r>
              <a:rPr lang="en-US" dirty="0">
                <a:ea typeface="Roboto" panose="02000000000000000000" pitchFamily="2" charset="0"/>
                <a:cs typeface="Roboto" panose="02000000000000000000" pitchFamily="2" charset="0"/>
              </a:rPr>
              <a:t>Students should start on the app and then go to </a:t>
            </a:r>
            <a:r>
              <a:rPr lang="en-US" sz="1800" b="1" dirty="0">
                <a:solidFill>
                  <a:schemeClr val="accent3"/>
                </a:solidFill>
              </a:rPr>
              <a:t>BigFuture.org</a:t>
            </a:r>
            <a:r>
              <a:rPr lang="en-US" dirty="0">
                <a:ea typeface="Roboto" panose="02000000000000000000" pitchFamily="2" charset="0"/>
                <a:cs typeface="Roboto" panose="02000000000000000000" pitchFamily="2" charset="0"/>
              </a:rPr>
              <a:t> for deeper exploration.</a:t>
            </a:r>
          </a:p>
        </p:txBody>
      </p:sp>
      <p:sp>
        <p:nvSpPr>
          <p:cNvPr id="9" name="Title 1">
            <a:extLst>
              <a:ext uri="{FF2B5EF4-FFF2-40B4-BE49-F238E27FC236}">
                <a16:creationId xmlns:a16="http://schemas.microsoft.com/office/drawing/2014/main" id="{4E11C84C-7DA0-7BE7-5863-DA60AFE3A736}"/>
              </a:ext>
            </a:extLst>
          </p:cNvPr>
          <p:cNvSpPr>
            <a:spLocks noGrp="1"/>
          </p:cNvSpPr>
          <p:nvPr>
            <p:ph type="title"/>
          </p:nvPr>
        </p:nvSpPr>
        <p:spPr>
          <a:xfrm>
            <a:off x="375444" y="567058"/>
            <a:ext cx="7283724" cy="435173"/>
          </a:xfrm>
        </p:spPr>
        <p:txBody>
          <a:bodyPr/>
          <a:lstStyle/>
          <a:p>
            <a:r>
              <a:rPr lang="en-US" dirty="0"/>
              <a:t>PSAT/NMSQT</a:t>
            </a:r>
          </a:p>
        </p:txBody>
      </p:sp>
      <p:sp>
        <p:nvSpPr>
          <p:cNvPr id="12" name="Subtitle 5">
            <a:extLst>
              <a:ext uri="{FF2B5EF4-FFF2-40B4-BE49-F238E27FC236}">
                <a16:creationId xmlns:a16="http://schemas.microsoft.com/office/drawing/2014/main" id="{52AED032-2DBD-8440-412E-32DA2CA221DB}"/>
              </a:ext>
            </a:extLst>
          </p:cNvPr>
          <p:cNvSpPr txBox="1">
            <a:spLocks/>
          </p:cNvSpPr>
          <p:nvPr/>
        </p:nvSpPr>
        <p:spPr>
          <a:xfrm>
            <a:off x="282856"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dirty="0">
                <a:solidFill>
                  <a:schemeClr val="accent3"/>
                </a:solidFill>
              </a:rPr>
              <a:t>Explore College and Career Options in BigFuture School</a:t>
            </a:r>
          </a:p>
        </p:txBody>
      </p:sp>
      <p:pic>
        <p:nvPicPr>
          <p:cNvPr id="4" name="Picture 3">
            <a:extLst>
              <a:ext uri="{FF2B5EF4-FFF2-40B4-BE49-F238E27FC236}">
                <a16:creationId xmlns:a16="http://schemas.microsoft.com/office/drawing/2014/main" id="{AFC98038-F000-E022-36A1-ECA4374CAFC6}"/>
              </a:ext>
            </a:extLst>
          </p:cNvPr>
          <p:cNvPicPr>
            <a:picLocks noChangeAspect="1"/>
          </p:cNvPicPr>
          <p:nvPr/>
        </p:nvPicPr>
        <p:blipFill>
          <a:blip r:embed="rId3">
            <a:biLevel thresh="25000"/>
          </a:blip>
          <a:stretch>
            <a:fillRect/>
          </a:stretch>
        </p:blipFill>
        <p:spPr>
          <a:xfrm>
            <a:off x="9292216" y="2239963"/>
            <a:ext cx="2652729" cy="2255722"/>
          </a:xfrm>
          <a:prstGeom prst="rect">
            <a:avLst/>
          </a:prstGeom>
        </p:spPr>
      </p:pic>
    </p:spTree>
    <p:extLst>
      <p:ext uri="{BB962C8B-B14F-4D97-AF65-F5344CB8AC3E}">
        <p14:creationId xmlns:p14="http://schemas.microsoft.com/office/powerpoint/2010/main" val="3235759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CE42F3-3B5D-3BE3-DC53-60BABA8CE734}"/>
              </a:ext>
            </a:extLst>
          </p:cNvPr>
          <p:cNvSpPr>
            <a:spLocks noGrp="1"/>
          </p:cNvSpPr>
          <p:nvPr>
            <p:ph type="title"/>
          </p:nvPr>
        </p:nvSpPr>
        <p:spPr>
          <a:xfrm>
            <a:off x="375444" y="567058"/>
            <a:ext cx="7283724" cy="435173"/>
          </a:xfrm>
        </p:spPr>
        <p:txBody>
          <a:bodyPr/>
          <a:lstStyle/>
          <a:p>
            <a:r>
              <a:rPr lang="en-US" dirty="0"/>
              <a:t>PSAT/NMSQT</a:t>
            </a:r>
          </a:p>
        </p:txBody>
      </p:sp>
      <p:sp>
        <p:nvSpPr>
          <p:cNvPr id="13" name="Subtitle 5">
            <a:extLst>
              <a:ext uri="{FF2B5EF4-FFF2-40B4-BE49-F238E27FC236}">
                <a16:creationId xmlns:a16="http://schemas.microsoft.com/office/drawing/2014/main" id="{A57DE747-A852-DD2C-63B0-A596158337DF}"/>
              </a:ext>
            </a:extLst>
          </p:cNvPr>
          <p:cNvSpPr txBox="1">
            <a:spLocks/>
          </p:cNvSpPr>
          <p:nvPr/>
        </p:nvSpPr>
        <p:spPr>
          <a:xfrm>
            <a:off x="281315"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Accessing Score Reports</a:t>
            </a:r>
          </a:p>
        </p:txBody>
      </p:sp>
      <p:sp>
        <p:nvSpPr>
          <p:cNvPr id="4" name="Text Placeholder 2">
            <a:extLst>
              <a:ext uri="{FF2B5EF4-FFF2-40B4-BE49-F238E27FC236}">
                <a16:creationId xmlns:a16="http://schemas.microsoft.com/office/drawing/2014/main" id="{D8557781-EA6E-F17F-9656-5A3ECE6519F3}"/>
              </a:ext>
            </a:extLst>
          </p:cNvPr>
          <p:cNvSpPr txBox="1">
            <a:spLocks/>
          </p:cNvSpPr>
          <p:nvPr/>
        </p:nvSpPr>
        <p:spPr>
          <a:xfrm>
            <a:off x="281314" y="1699286"/>
            <a:ext cx="7318365" cy="4643437"/>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spcBef>
                <a:spcPts val="1200"/>
              </a:spcBef>
              <a:spcAft>
                <a:spcPts val="1200"/>
              </a:spcAft>
              <a:buNone/>
            </a:pPr>
            <a:r>
              <a:rPr lang="en-US" dirty="0">
                <a:ea typeface="Roboto" panose="02000000000000000000" pitchFamily="2" charset="0"/>
                <a:cs typeface="Roboto" panose="02000000000000000000" pitchFamily="2" charset="0"/>
              </a:rPr>
              <a:t>There are several ways your child can access their scores.</a:t>
            </a:r>
          </a:p>
          <a:p>
            <a:pPr>
              <a:spcBef>
                <a:spcPts val="1200"/>
              </a:spcBef>
              <a:spcAft>
                <a:spcPts val="1200"/>
              </a:spcAft>
            </a:pPr>
            <a:r>
              <a:rPr lang="en-US" b="1" dirty="0">
                <a:ea typeface="Roboto" panose="02000000000000000000" pitchFamily="2" charset="0"/>
                <a:cs typeface="Roboto" panose="02000000000000000000" pitchFamily="2" charset="0"/>
              </a:rPr>
              <a:t>BigFuture School Mobile App: </a:t>
            </a:r>
            <a:r>
              <a:rPr lang="en-US" dirty="0">
                <a:ea typeface="Roboto" panose="02000000000000000000" pitchFamily="2" charset="0"/>
                <a:cs typeface="Roboto" panose="02000000000000000000" pitchFamily="2" charset="0"/>
              </a:rPr>
              <a:t>If your child chooses to provide a mobile number during the testing experience, they’ll receive a text message with information about accessing BigFuture School along with their scores. Their mobile number won’t be used for any other purpose. </a:t>
            </a:r>
          </a:p>
          <a:p>
            <a:pPr>
              <a:spcBef>
                <a:spcPts val="1200"/>
              </a:spcBef>
              <a:spcAft>
                <a:spcPts val="1200"/>
              </a:spcAft>
            </a:pPr>
            <a:r>
              <a:rPr lang="en-US" b="1" dirty="0">
                <a:ea typeface="Roboto" panose="02000000000000000000" pitchFamily="2" charset="0"/>
                <a:cs typeface="Roboto" panose="02000000000000000000" pitchFamily="2" charset="0"/>
              </a:rPr>
              <a:t>Personal College Board Account: </a:t>
            </a:r>
            <a:r>
              <a:rPr lang="en-US" dirty="0">
                <a:ea typeface="Roboto" panose="02000000000000000000" pitchFamily="2" charset="0"/>
                <a:cs typeface="Roboto" panose="02000000000000000000" pitchFamily="2" charset="0"/>
              </a:rPr>
              <a:t>If they have a</a:t>
            </a:r>
            <a:r>
              <a:rPr lang="en-US" b="1" dirty="0">
                <a:ea typeface="Roboto" panose="02000000000000000000" pitchFamily="2" charset="0"/>
                <a:cs typeface="Roboto" panose="02000000000000000000" pitchFamily="2" charset="0"/>
              </a:rPr>
              <a:t> </a:t>
            </a:r>
            <a:r>
              <a:rPr lang="en-US" dirty="0">
                <a:ea typeface="Roboto" panose="02000000000000000000" pitchFamily="2" charset="0"/>
                <a:cs typeface="Roboto" panose="02000000000000000000" pitchFamily="2" charset="0"/>
              </a:rPr>
              <a:t>personal College Board account, your child can go to </a:t>
            </a:r>
            <a:r>
              <a:rPr lang="en-US" dirty="0">
                <a:solidFill>
                  <a:schemeClr val="accent3"/>
                </a:solidFill>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studentscores.collegeboard.org </a:t>
            </a:r>
            <a:r>
              <a:rPr lang="en-US" dirty="0">
                <a:ea typeface="Roboto" panose="02000000000000000000" pitchFamily="2" charset="0"/>
                <a:cs typeface="Roboto" panose="02000000000000000000" pitchFamily="2" charset="0"/>
              </a:rPr>
              <a:t>for more insights about their scores and next steps.</a:t>
            </a:r>
          </a:p>
          <a:p>
            <a:pPr>
              <a:spcBef>
                <a:spcPts val="1200"/>
              </a:spcBef>
              <a:spcAft>
                <a:spcPts val="1200"/>
              </a:spcAft>
            </a:pPr>
            <a:r>
              <a:rPr lang="en-US" dirty="0">
                <a:ea typeface="Roboto" panose="02000000000000000000" pitchFamily="2" charset="0"/>
                <a:cs typeface="Roboto" panose="02000000000000000000" pitchFamily="2" charset="0"/>
              </a:rPr>
              <a:t>[</a:t>
            </a:r>
            <a:r>
              <a:rPr lang="en-US" b="1" dirty="0">
                <a:ea typeface="Roboto" panose="02000000000000000000" pitchFamily="2" charset="0"/>
                <a:cs typeface="Roboto" panose="02000000000000000000" pitchFamily="2" charset="0"/>
              </a:rPr>
              <a:t>School-specific information about PDF score report]</a:t>
            </a:r>
            <a:endParaRPr lang="en-US" dirty="0">
              <a:ea typeface="Roboto" panose="02000000000000000000" pitchFamily="2" charset="0"/>
              <a:cs typeface="Roboto" panose="02000000000000000000" pitchFamily="2" charset="0"/>
            </a:endParaRPr>
          </a:p>
          <a:p>
            <a:pPr>
              <a:spcBef>
                <a:spcPts val="1200"/>
              </a:spcBef>
              <a:spcAft>
                <a:spcPts val="1200"/>
              </a:spcAft>
            </a:pPr>
            <a:endParaRPr lang="en-US" dirty="0">
              <a:ea typeface="Roboto" panose="02000000000000000000" pitchFamily="2" charset="0"/>
              <a:cs typeface="Roboto" panose="02000000000000000000" pitchFamily="2" charset="0"/>
            </a:endParaRPr>
          </a:p>
          <a:p>
            <a:endParaRPr lang="en-US" dirty="0"/>
          </a:p>
        </p:txBody>
      </p:sp>
      <p:pic>
        <p:nvPicPr>
          <p:cNvPr id="5" name="Picture 4">
            <a:extLst>
              <a:ext uri="{FF2B5EF4-FFF2-40B4-BE49-F238E27FC236}">
                <a16:creationId xmlns:a16="http://schemas.microsoft.com/office/drawing/2014/main" id="{E3692618-9DAD-92F4-8361-411D3AFAEB6D}"/>
              </a:ext>
            </a:extLst>
          </p:cNvPr>
          <p:cNvPicPr>
            <a:picLocks noChangeAspect="1"/>
          </p:cNvPicPr>
          <p:nvPr/>
        </p:nvPicPr>
        <p:blipFill>
          <a:blip r:embed="rId4">
            <a:biLevel thresh="25000"/>
          </a:blip>
          <a:stretch>
            <a:fillRect/>
          </a:stretch>
        </p:blipFill>
        <p:spPr>
          <a:xfrm>
            <a:off x="9583105" y="2239963"/>
            <a:ext cx="2122985" cy="2366244"/>
          </a:xfrm>
          <a:prstGeom prst="rect">
            <a:avLst/>
          </a:prstGeom>
        </p:spPr>
      </p:pic>
    </p:spTree>
    <p:extLst>
      <p:ext uri="{BB962C8B-B14F-4D97-AF65-F5344CB8AC3E}">
        <p14:creationId xmlns:p14="http://schemas.microsoft.com/office/powerpoint/2010/main" val="189884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4C5DBC-A0B4-A047-948F-E03F84B5577F}"/>
              </a:ext>
            </a:extLst>
          </p:cNvPr>
          <p:cNvSpPr>
            <a:spLocks noGrp="1"/>
          </p:cNvSpPr>
          <p:nvPr>
            <p:ph type="ctrTitle"/>
          </p:nvPr>
        </p:nvSpPr>
        <p:spPr>
          <a:xfrm>
            <a:off x="181480" y="184728"/>
            <a:ext cx="12478327" cy="6853668"/>
          </a:xfrm>
          <a:solidFill>
            <a:schemeClr val="accent3">
              <a:alpha val="80000"/>
            </a:schemeClr>
          </a:solidFill>
        </p:spPr>
        <p:txBody>
          <a:bodyPr/>
          <a:lstStyle/>
          <a:p>
            <a:r>
              <a:rPr lang="en-US" sz="6000" b="1" dirty="0"/>
              <a:t>Digital PSAT/NMSQT:</a:t>
            </a:r>
            <a:br>
              <a:rPr lang="en-US" sz="6000" b="1" dirty="0"/>
            </a:br>
            <a:r>
              <a:rPr lang="en-US" sz="6000" b="1" dirty="0"/>
              <a:t>What to Expect</a:t>
            </a:r>
          </a:p>
        </p:txBody>
      </p:sp>
    </p:spTree>
    <p:extLst>
      <p:ext uri="{BB962C8B-B14F-4D97-AF65-F5344CB8AC3E}">
        <p14:creationId xmlns:p14="http://schemas.microsoft.com/office/powerpoint/2010/main" val="2153447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4CDB-260E-D605-19C4-9BB0BD1D0D2B}"/>
              </a:ext>
            </a:extLst>
          </p:cNvPr>
          <p:cNvSpPr>
            <a:spLocks noGrp="1"/>
          </p:cNvSpPr>
          <p:nvPr>
            <p:ph type="title"/>
          </p:nvPr>
        </p:nvSpPr>
        <p:spPr/>
        <p:txBody>
          <a:bodyPr/>
          <a:lstStyle/>
          <a:p>
            <a:r>
              <a:rPr lang="en-US"/>
              <a:t>PSAT/NMSQT</a:t>
            </a:r>
          </a:p>
        </p:txBody>
      </p:sp>
      <p:sp>
        <p:nvSpPr>
          <p:cNvPr id="3" name="Text Placeholder 2">
            <a:extLst>
              <a:ext uri="{FF2B5EF4-FFF2-40B4-BE49-F238E27FC236}">
                <a16:creationId xmlns:a16="http://schemas.microsoft.com/office/drawing/2014/main" id="{F5967E50-08E4-CB99-B5F9-318211C02823}"/>
              </a:ext>
            </a:extLst>
          </p:cNvPr>
          <p:cNvSpPr>
            <a:spLocks noGrp="1"/>
          </p:cNvSpPr>
          <p:nvPr>
            <p:ph type="body" sz="quarter" idx="10"/>
          </p:nvPr>
        </p:nvSpPr>
        <p:spPr>
          <a:xfrm>
            <a:off x="265622" y="1717031"/>
            <a:ext cx="12069913" cy="4643437"/>
          </a:xfrm>
        </p:spPr>
        <p:txBody>
          <a:bodyPr>
            <a:normAutofit/>
          </a:bodyPr>
          <a:lstStyle/>
          <a:p>
            <a:pPr marL="0" indent="0">
              <a:buNone/>
            </a:pPr>
            <a:r>
              <a:rPr lang="en-US"/>
              <a:t>Students preparing for the digital PSAT/NMSQT will have access to free, high-quality test preparation resources. Watch this video to learn more.</a:t>
            </a:r>
          </a:p>
        </p:txBody>
      </p:sp>
      <p:sp>
        <p:nvSpPr>
          <p:cNvPr id="4" name="Subtitle 3">
            <a:extLst>
              <a:ext uri="{FF2B5EF4-FFF2-40B4-BE49-F238E27FC236}">
                <a16:creationId xmlns:a16="http://schemas.microsoft.com/office/drawing/2014/main" id="{9DD82D7B-C069-2E8C-0EEA-F6528E74A585}"/>
              </a:ext>
            </a:extLst>
          </p:cNvPr>
          <p:cNvSpPr>
            <a:spLocks noGrp="1"/>
          </p:cNvSpPr>
          <p:nvPr>
            <p:ph type="subTitle" idx="1"/>
          </p:nvPr>
        </p:nvSpPr>
        <p:spPr/>
        <p:txBody>
          <a:bodyPr/>
          <a:lstStyle/>
          <a:p>
            <a:r>
              <a:rPr lang="en-US"/>
              <a:t>What to Expect</a:t>
            </a:r>
          </a:p>
        </p:txBody>
      </p:sp>
      <p:pic>
        <p:nvPicPr>
          <p:cNvPr id="5" name="Picture 4" descr="Graphical user interface, text&#10;&#10;Description automatically generated">
            <a:hlinkClick r:id="rId3"/>
            <a:extLst>
              <a:ext uri="{FF2B5EF4-FFF2-40B4-BE49-F238E27FC236}">
                <a16:creationId xmlns:a16="http://schemas.microsoft.com/office/drawing/2014/main" id="{5B733E86-D1DA-D8A7-F032-233819E53A1E}"/>
              </a:ext>
            </a:extLst>
          </p:cNvPr>
          <p:cNvPicPr>
            <a:picLocks noChangeAspect="1"/>
          </p:cNvPicPr>
          <p:nvPr/>
        </p:nvPicPr>
        <p:blipFill>
          <a:blip r:embed="rId4"/>
          <a:stretch>
            <a:fillRect/>
          </a:stretch>
        </p:blipFill>
        <p:spPr>
          <a:xfrm>
            <a:off x="3361444" y="2912635"/>
            <a:ext cx="5878268" cy="3309587"/>
          </a:xfrm>
          <a:prstGeom prst="rect">
            <a:avLst/>
          </a:prstGeom>
        </p:spPr>
      </p:pic>
    </p:spTree>
    <p:extLst>
      <p:ext uri="{BB962C8B-B14F-4D97-AF65-F5344CB8AC3E}">
        <p14:creationId xmlns:p14="http://schemas.microsoft.com/office/powerpoint/2010/main" val="127029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CE42F3-3B5D-3BE3-DC53-60BABA8CE734}"/>
              </a:ext>
            </a:extLst>
          </p:cNvPr>
          <p:cNvSpPr>
            <a:spLocks noGrp="1"/>
          </p:cNvSpPr>
          <p:nvPr>
            <p:ph type="title"/>
          </p:nvPr>
        </p:nvSpPr>
        <p:spPr>
          <a:xfrm>
            <a:off x="375444" y="567058"/>
            <a:ext cx="7283724" cy="435173"/>
          </a:xfrm>
        </p:spPr>
        <p:txBody>
          <a:bodyPr/>
          <a:lstStyle/>
          <a:p>
            <a:r>
              <a:rPr lang="en-US"/>
              <a:t>PSAT/NMSQT</a:t>
            </a:r>
          </a:p>
        </p:txBody>
      </p:sp>
      <p:sp>
        <p:nvSpPr>
          <p:cNvPr id="12" name="Text Placeholder 2">
            <a:extLst>
              <a:ext uri="{FF2B5EF4-FFF2-40B4-BE49-F238E27FC236}">
                <a16:creationId xmlns:a16="http://schemas.microsoft.com/office/drawing/2014/main" id="{9A959A94-0519-2D25-8146-F517ECF68091}"/>
              </a:ext>
            </a:extLst>
          </p:cNvPr>
          <p:cNvSpPr>
            <a:spLocks noGrp="1"/>
          </p:cNvSpPr>
          <p:nvPr>
            <p:ph type="body" sz="quarter" idx="10"/>
          </p:nvPr>
        </p:nvSpPr>
        <p:spPr>
          <a:xfrm>
            <a:off x="281314" y="2268387"/>
            <a:ext cx="6980097" cy="3680080"/>
          </a:xfrm>
        </p:spPr>
        <p:txBody>
          <a:bodyPr>
            <a:normAutofit/>
          </a:bodyPr>
          <a:lstStyle/>
          <a:p>
            <a:r>
              <a:rPr lang="en-US" sz="1800" b="1" dirty="0"/>
              <a:t>Date:</a:t>
            </a:r>
            <a:r>
              <a:rPr lang="en-US" sz="1800" dirty="0"/>
              <a:t>  Thursday, October 12</a:t>
            </a:r>
            <a:r>
              <a:rPr lang="en-US" sz="1800" baseline="30000" dirty="0"/>
              <a:t>th</a:t>
            </a:r>
            <a:r>
              <a:rPr lang="en-US" sz="1800" dirty="0"/>
              <a:t> </a:t>
            </a:r>
          </a:p>
          <a:p>
            <a:endParaRPr lang="en-US" sz="1800" dirty="0"/>
          </a:p>
          <a:p>
            <a:r>
              <a:rPr lang="en-US" sz="1800" b="1" dirty="0"/>
              <a:t>Time:</a:t>
            </a:r>
            <a:r>
              <a:rPr lang="en-US" sz="1800" dirty="0"/>
              <a:t> 7:39 a.m. (no homeroom, students will go directly to testing classroom).</a:t>
            </a:r>
          </a:p>
          <a:p>
            <a:endParaRPr lang="en-US" sz="1800" dirty="0"/>
          </a:p>
          <a:p>
            <a:r>
              <a:rPr lang="en-US" sz="1800" b="1" dirty="0"/>
              <a:t>Location:</a:t>
            </a:r>
            <a:r>
              <a:rPr lang="en-US" sz="1800" dirty="0"/>
              <a:t>  Oxford Area High School</a:t>
            </a:r>
          </a:p>
          <a:p>
            <a:endParaRPr lang="en-US" sz="1800" dirty="0"/>
          </a:p>
          <a:p>
            <a:r>
              <a:rPr lang="en-US" sz="1800" b="1" dirty="0"/>
              <a:t>Format:</a:t>
            </a:r>
            <a:r>
              <a:rPr lang="en-US" sz="1800" dirty="0"/>
              <a:t> Digital</a:t>
            </a:r>
          </a:p>
          <a:p>
            <a:endParaRPr lang="en-US" sz="1800" dirty="0"/>
          </a:p>
          <a:p>
            <a:pPr marL="0" indent="0">
              <a:buNone/>
            </a:pPr>
            <a:endParaRPr lang="en-US" sz="1800" dirty="0"/>
          </a:p>
          <a:p>
            <a:pPr marL="0" indent="0">
              <a:buNone/>
            </a:pPr>
            <a:endParaRPr lang="en-US" dirty="0"/>
          </a:p>
        </p:txBody>
      </p:sp>
      <p:sp>
        <p:nvSpPr>
          <p:cNvPr id="13" name="Subtitle 5">
            <a:extLst>
              <a:ext uri="{FF2B5EF4-FFF2-40B4-BE49-F238E27FC236}">
                <a16:creationId xmlns:a16="http://schemas.microsoft.com/office/drawing/2014/main" id="{A57DE747-A852-DD2C-63B0-A596158337DF}"/>
              </a:ext>
            </a:extLst>
          </p:cNvPr>
          <p:cNvSpPr txBox="1">
            <a:spLocks/>
          </p:cNvSpPr>
          <p:nvPr/>
        </p:nvSpPr>
        <p:spPr>
          <a:xfrm>
            <a:off x="281315"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Testing Details</a:t>
            </a:r>
          </a:p>
        </p:txBody>
      </p:sp>
      <p:pic>
        <p:nvPicPr>
          <p:cNvPr id="2" name="Picture 1">
            <a:extLst>
              <a:ext uri="{FF2B5EF4-FFF2-40B4-BE49-F238E27FC236}">
                <a16:creationId xmlns:a16="http://schemas.microsoft.com/office/drawing/2014/main" id="{3BFB0F5E-6C16-8D4B-DD7F-0808A4D4938D}"/>
              </a:ext>
            </a:extLst>
          </p:cNvPr>
          <p:cNvPicPr>
            <a:picLocks noChangeAspect="1"/>
          </p:cNvPicPr>
          <p:nvPr/>
        </p:nvPicPr>
        <p:blipFill>
          <a:blip r:embed="rId3"/>
          <a:stretch>
            <a:fillRect/>
          </a:stretch>
        </p:blipFill>
        <p:spPr>
          <a:xfrm>
            <a:off x="8909096" y="2224105"/>
            <a:ext cx="3031891" cy="2698716"/>
          </a:xfrm>
          <a:prstGeom prst="rect">
            <a:avLst/>
          </a:prstGeom>
        </p:spPr>
      </p:pic>
    </p:spTree>
    <p:extLst>
      <p:ext uri="{BB962C8B-B14F-4D97-AF65-F5344CB8AC3E}">
        <p14:creationId xmlns:p14="http://schemas.microsoft.com/office/powerpoint/2010/main" val="3190044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557C-B83B-3040-8942-8EC51932C403}"/>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53723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33562" y="2688634"/>
            <a:ext cx="5085400" cy="1465872"/>
          </a:xfrm>
        </p:spPr>
        <p:txBody>
          <a:bodyPr/>
          <a:lstStyle/>
          <a:p>
            <a:r>
              <a:rPr lang="en-US" sz="4800"/>
              <a:t>The Transition </a:t>
            </a:r>
            <a:br>
              <a:rPr lang="en-US" sz="4800"/>
            </a:br>
            <a:r>
              <a:rPr lang="en-US" sz="4800"/>
              <a:t>to Digital Testing</a:t>
            </a:r>
            <a:endParaRPr lang="en-US"/>
          </a:p>
        </p:txBody>
      </p:sp>
      <p:sp>
        <p:nvSpPr>
          <p:cNvPr id="16"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err="1">
              <a:solidFill>
                <a:srgbClr val="FFFFFF"/>
              </a:solidFill>
            </a:endParaRPr>
          </a:p>
        </p:txBody>
      </p:sp>
      <p:sp>
        <p:nvSpPr>
          <p:cNvPr id="3" name="Picture Placeholder 2">
            <a:extLst>
              <a:ext uri="{FF2B5EF4-FFF2-40B4-BE49-F238E27FC236}">
                <a16:creationId xmlns:a16="http://schemas.microsoft.com/office/drawing/2014/main" id="{96B3B537-3B53-0841-842B-78DAEC5F0396}"/>
              </a:ext>
            </a:extLst>
          </p:cNvPr>
          <p:cNvSpPr>
            <a:spLocks noGrp="1"/>
          </p:cNvSpPr>
          <p:nvPr>
            <p:ph type="pic" sz="quarter" idx="12"/>
          </p:nvPr>
        </p:nvSpPr>
        <p:spPr/>
        <p:txBody>
          <a:bodyPr/>
          <a:lstStyle/>
          <a:p>
            <a:endParaRPr lang="en-US"/>
          </a:p>
        </p:txBody>
      </p:sp>
      <p:pic>
        <p:nvPicPr>
          <p:cNvPr id="8" name="Picture Placeholder 6">
            <a:extLst>
              <a:ext uri="{FF2B5EF4-FFF2-40B4-BE49-F238E27FC236}">
                <a16:creationId xmlns:a16="http://schemas.microsoft.com/office/drawing/2014/main" id="{0AA609B9-B95F-BF46-ABFD-1B9138215149}"/>
              </a:ext>
            </a:extLst>
          </p:cNvPr>
          <p:cNvPicPr>
            <a:picLocks noChangeAspect="1"/>
          </p:cNvPicPr>
          <p:nvPr/>
        </p:nvPicPr>
        <p:blipFill>
          <a:blip r:embed="rId3"/>
          <a:srcRect l="16723" r="16723"/>
          <a:stretch/>
        </p:blipFill>
        <p:spPr>
          <a:xfrm>
            <a:off x="6391656" y="356616"/>
            <a:ext cx="6116511" cy="6129909"/>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spTree>
    <p:extLst>
      <p:ext uri="{BB962C8B-B14F-4D97-AF65-F5344CB8AC3E}">
        <p14:creationId xmlns:p14="http://schemas.microsoft.com/office/powerpoint/2010/main" val="174779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9AA613CD-1F22-13BB-9DFA-0BD419C37F23}"/>
              </a:ext>
            </a:extLst>
          </p:cNvPr>
          <p:cNvGraphicFramePr>
            <a:graphicFrameLocks noGrp="1"/>
          </p:cNvGraphicFramePr>
          <p:nvPr>
            <p:extLst>
              <p:ext uri="{D42A27DB-BD31-4B8C-83A1-F6EECF244321}">
                <p14:modId xmlns:p14="http://schemas.microsoft.com/office/powerpoint/2010/main" val="17413076"/>
              </p:ext>
            </p:extLst>
          </p:nvPr>
        </p:nvGraphicFramePr>
        <p:xfrm>
          <a:off x="119951" y="2178423"/>
          <a:ext cx="1211198" cy="2928388"/>
        </p:xfrm>
        <a:graphic>
          <a:graphicData uri="http://schemas.openxmlformats.org/drawingml/2006/table">
            <a:tbl>
              <a:tblPr firstRow="1" bandRow="1">
                <a:tableStyleId>{5C22544A-7EE6-4342-B048-85BDC9FD1C3A}</a:tableStyleId>
              </a:tblPr>
              <a:tblGrid>
                <a:gridCol w="1211198">
                  <a:extLst>
                    <a:ext uri="{9D8B030D-6E8A-4147-A177-3AD203B41FA5}">
                      <a16:colId xmlns:a16="http://schemas.microsoft.com/office/drawing/2014/main" val="20000"/>
                    </a:ext>
                  </a:extLst>
                </a:gridCol>
              </a:tblGrid>
              <a:tr h="554182">
                <a:tc>
                  <a:txBody>
                    <a:bodyPr/>
                    <a:lstStyle/>
                    <a:p>
                      <a:endParaRPr lang="en-US" sz="1600" b="0"/>
                    </a:p>
                  </a:txBody>
                  <a:tcPr marT="41564" marB="41564">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86073">
                <a:tc>
                  <a:txBody>
                    <a:bodyPr/>
                    <a:lstStyle/>
                    <a:p>
                      <a:pPr algn="ctr"/>
                      <a:r>
                        <a:rPr lang="en-US" sz="1600"/>
                        <a:t>Fall </a:t>
                      </a:r>
                      <a:br>
                        <a:rPr lang="en-US" sz="1600"/>
                      </a:br>
                      <a:r>
                        <a:rPr lang="en-US" sz="1600"/>
                        <a:t>2023</a:t>
                      </a:r>
                    </a:p>
                  </a:txBody>
                  <a:tcPr marT="41564" marB="41564"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88133">
                <a:tc>
                  <a:txBody>
                    <a:bodyPr/>
                    <a:lstStyle/>
                    <a:p>
                      <a:pPr algn="ctr"/>
                      <a:r>
                        <a:rPr lang="en-US" sz="1600"/>
                        <a:t>Spring 2024</a:t>
                      </a:r>
                    </a:p>
                  </a:txBody>
                  <a:tcPr marT="41564" marB="41564"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55" name="Table 54">
            <a:extLst>
              <a:ext uri="{FF2B5EF4-FFF2-40B4-BE49-F238E27FC236}">
                <a16:creationId xmlns:a16="http://schemas.microsoft.com/office/drawing/2014/main" id="{3EFC4335-EE50-5251-C046-A16D732B0DF8}"/>
              </a:ext>
            </a:extLst>
          </p:cNvPr>
          <p:cNvGraphicFramePr>
            <a:graphicFrameLocks noGrp="1"/>
          </p:cNvGraphicFramePr>
          <p:nvPr>
            <p:extLst>
              <p:ext uri="{D42A27DB-BD31-4B8C-83A1-F6EECF244321}">
                <p14:modId xmlns:p14="http://schemas.microsoft.com/office/powerpoint/2010/main" val="3823526288"/>
              </p:ext>
            </p:extLst>
          </p:nvPr>
        </p:nvGraphicFramePr>
        <p:xfrm>
          <a:off x="1331149" y="2173793"/>
          <a:ext cx="2736243" cy="2928388"/>
        </p:xfrm>
        <a:graphic>
          <a:graphicData uri="http://schemas.openxmlformats.org/drawingml/2006/table">
            <a:tbl>
              <a:tblPr firstRow="1" bandRow="1">
                <a:tableStyleId>{5C22544A-7EE6-4342-B048-85BDC9FD1C3A}</a:tableStyleId>
              </a:tblPr>
              <a:tblGrid>
                <a:gridCol w="2736243">
                  <a:extLst>
                    <a:ext uri="{9D8B030D-6E8A-4147-A177-3AD203B41FA5}">
                      <a16:colId xmlns:a16="http://schemas.microsoft.com/office/drawing/2014/main" val="20001"/>
                    </a:ext>
                  </a:extLst>
                </a:gridCol>
              </a:tblGrid>
              <a:tr h="554182">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1500" b="1" kern="1200" dirty="0">
                          <a:solidFill>
                            <a:schemeClr val="tx2"/>
                          </a:solidFill>
                          <a:latin typeface="+mn-lt"/>
                          <a:ea typeface="+mn-ea"/>
                          <a:cs typeface="+mn-cs"/>
                        </a:rPr>
                        <a:t>PSAT 8/9</a:t>
                      </a:r>
                    </a:p>
                  </a:txBody>
                  <a:tcPr marT="83127" marB="831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1086073">
                <a:tc>
                  <a:txBody>
                    <a:bodyPr/>
                    <a:lstStyle/>
                    <a:p>
                      <a:pPr algn="ctr"/>
                      <a:endParaRPr lang="en-US" sz="1500" b="0" baseline="0" dirty="0">
                        <a:solidFill>
                          <a:schemeClr val="tx1"/>
                        </a:solidFill>
                      </a:endParaRPr>
                    </a:p>
                  </a:txBody>
                  <a:tcPr marT="83127" marB="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1288133">
                <a:tc>
                  <a:txBody>
                    <a:bodyPr/>
                    <a:lstStyle/>
                    <a:p>
                      <a:pPr algn="ctr"/>
                      <a:endParaRPr lang="en-US" sz="1500" b="0" baseline="0" dirty="0">
                        <a:solidFill>
                          <a:schemeClr val="tx1"/>
                        </a:solidFill>
                      </a:endParaRPr>
                    </a:p>
                  </a:txBody>
                  <a:tcPr marT="83127" marB="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bl>
          </a:graphicData>
        </a:graphic>
      </p:graphicFrame>
      <p:graphicFrame>
        <p:nvGraphicFramePr>
          <p:cNvPr id="56" name="Table 55">
            <a:extLst>
              <a:ext uri="{FF2B5EF4-FFF2-40B4-BE49-F238E27FC236}">
                <a16:creationId xmlns:a16="http://schemas.microsoft.com/office/drawing/2014/main" id="{6D02F989-9C9D-962B-C39F-20803008C5D3}"/>
              </a:ext>
            </a:extLst>
          </p:cNvPr>
          <p:cNvGraphicFramePr>
            <a:graphicFrameLocks noGrp="1"/>
          </p:cNvGraphicFramePr>
          <p:nvPr>
            <p:extLst>
              <p:ext uri="{D42A27DB-BD31-4B8C-83A1-F6EECF244321}">
                <p14:modId xmlns:p14="http://schemas.microsoft.com/office/powerpoint/2010/main" val="686381610"/>
              </p:ext>
            </p:extLst>
          </p:nvPr>
        </p:nvGraphicFramePr>
        <p:xfrm>
          <a:off x="4049974" y="2173793"/>
          <a:ext cx="2736243" cy="2928388"/>
        </p:xfrm>
        <a:graphic>
          <a:graphicData uri="http://schemas.openxmlformats.org/drawingml/2006/table">
            <a:tbl>
              <a:tblPr firstRow="1" bandRow="1">
                <a:tableStyleId>{5C22544A-7EE6-4342-B048-85BDC9FD1C3A}</a:tableStyleId>
              </a:tblPr>
              <a:tblGrid>
                <a:gridCol w="2736243">
                  <a:extLst>
                    <a:ext uri="{9D8B030D-6E8A-4147-A177-3AD203B41FA5}">
                      <a16:colId xmlns:a16="http://schemas.microsoft.com/office/drawing/2014/main" val="20001"/>
                    </a:ext>
                  </a:extLst>
                </a:gridCol>
              </a:tblGrid>
              <a:tr h="554182">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1500" b="1" kern="1200" dirty="0">
                          <a:solidFill>
                            <a:schemeClr val="tx2"/>
                          </a:solidFill>
                          <a:latin typeface="+mn-lt"/>
                          <a:ea typeface="+mn-ea"/>
                          <a:cs typeface="+mn-cs"/>
                        </a:rPr>
                        <a:t>PSAT 10</a:t>
                      </a:r>
                    </a:p>
                  </a:txBody>
                  <a:tcPr marT="83127" marB="831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1086073">
                <a:tc>
                  <a:txBody>
                    <a:bodyPr/>
                    <a:lstStyle/>
                    <a:p>
                      <a:pPr algn="ctr"/>
                      <a:r>
                        <a:rPr lang="en-US" sz="1500" b="0" baseline="0">
                          <a:solidFill>
                            <a:schemeClr val="tx1"/>
                          </a:solidFill>
                        </a:rPr>
                        <a:t>N/A</a:t>
                      </a:r>
                    </a:p>
                  </a:txBody>
                  <a:tcPr marT="83127" marB="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1288133">
                <a:tc>
                  <a:txBody>
                    <a:bodyPr/>
                    <a:lstStyle/>
                    <a:p>
                      <a:pPr algn="ctr"/>
                      <a:endParaRPr lang="en-US" sz="1500" b="0" baseline="0">
                        <a:solidFill>
                          <a:schemeClr val="tx1"/>
                        </a:solidFill>
                      </a:endParaRPr>
                    </a:p>
                  </a:txBody>
                  <a:tcPr marT="83127" marB="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bl>
          </a:graphicData>
        </a:graphic>
      </p:graphicFrame>
      <p:graphicFrame>
        <p:nvGraphicFramePr>
          <p:cNvPr id="57" name="Table 56">
            <a:extLst>
              <a:ext uri="{FF2B5EF4-FFF2-40B4-BE49-F238E27FC236}">
                <a16:creationId xmlns:a16="http://schemas.microsoft.com/office/drawing/2014/main" id="{30E01A40-E3E5-FDF2-7BE1-46ABC5007381}"/>
              </a:ext>
            </a:extLst>
          </p:cNvPr>
          <p:cNvGraphicFramePr>
            <a:graphicFrameLocks noGrp="1"/>
          </p:cNvGraphicFramePr>
          <p:nvPr>
            <p:extLst>
              <p:ext uri="{D42A27DB-BD31-4B8C-83A1-F6EECF244321}">
                <p14:modId xmlns:p14="http://schemas.microsoft.com/office/powerpoint/2010/main" val="1029334697"/>
              </p:ext>
            </p:extLst>
          </p:nvPr>
        </p:nvGraphicFramePr>
        <p:xfrm>
          <a:off x="6777508" y="2173793"/>
          <a:ext cx="2736243" cy="2928388"/>
        </p:xfrm>
        <a:graphic>
          <a:graphicData uri="http://schemas.openxmlformats.org/drawingml/2006/table">
            <a:tbl>
              <a:tblPr firstRow="1" bandRow="1">
                <a:tableStyleId>{5C22544A-7EE6-4342-B048-85BDC9FD1C3A}</a:tableStyleId>
              </a:tblPr>
              <a:tblGrid>
                <a:gridCol w="2736243">
                  <a:extLst>
                    <a:ext uri="{9D8B030D-6E8A-4147-A177-3AD203B41FA5}">
                      <a16:colId xmlns:a16="http://schemas.microsoft.com/office/drawing/2014/main" val="20001"/>
                    </a:ext>
                  </a:extLst>
                </a:gridCol>
              </a:tblGrid>
              <a:tr h="554182">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1500" b="1" kern="1200" dirty="0">
                          <a:solidFill>
                            <a:schemeClr val="tx2"/>
                          </a:solidFill>
                          <a:latin typeface="+mn-lt"/>
                          <a:ea typeface="+mn-ea"/>
                          <a:cs typeface="+mn-cs"/>
                        </a:rPr>
                        <a:t>®®/NMSQT</a:t>
                      </a:r>
                    </a:p>
                  </a:txBody>
                  <a:tcPr marT="83127" marB="831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1086073">
                <a:tc>
                  <a:txBody>
                    <a:bodyPr/>
                    <a:lstStyle/>
                    <a:p>
                      <a:pPr algn="ctr"/>
                      <a:endParaRPr lang="en-US" sz="1500" b="0" baseline="0">
                        <a:solidFill>
                          <a:schemeClr val="tx1"/>
                        </a:solidFill>
                      </a:endParaRPr>
                    </a:p>
                  </a:txBody>
                  <a:tcPr marT="83127" marB="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1288133">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1500" b="0" baseline="0">
                          <a:solidFill>
                            <a:schemeClr val="tx1"/>
                          </a:solidFill>
                        </a:rPr>
                        <a:t>N/A</a:t>
                      </a:r>
                    </a:p>
                  </a:txBody>
                  <a:tcPr marT="83127" marB="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bl>
          </a:graphicData>
        </a:graphic>
      </p:graphicFrame>
      <p:graphicFrame>
        <p:nvGraphicFramePr>
          <p:cNvPr id="59" name="Table 58">
            <a:extLst>
              <a:ext uri="{FF2B5EF4-FFF2-40B4-BE49-F238E27FC236}">
                <a16:creationId xmlns:a16="http://schemas.microsoft.com/office/drawing/2014/main" id="{E51AA1B4-F3DB-E9E5-D018-F11AA7B8FC66}"/>
              </a:ext>
            </a:extLst>
          </p:cNvPr>
          <p:cNvGraphicFramePr>
            <a:graphicFrameLocks noGrp="1"/>
          </p:cNvGraphicFramePr>
          <p:nvPr>
            <p:extLst>
              <p:ext uri="{D42A27DB-BD31-4B8C-83A1-F6EECF244321}">
                <p14:modId xmlns:p14="http://schemas.microsoft.com/office/powerpoint/2010/main" val="963508401"/>
              </p:ext>
            </p:extLst>
          </p:nvPr>
        </p:nvGraphicFramePr>
        <p:xfrm>
          <a:off x="9485874" y="2173793"/>
          <a:ext cx="2736243" cy="2928388"/>
        </p:xfrm>
        <a:graphic>
          <a:graphicData uri="http://schemas.openxmlformats.org/drawingml/2006/table">
            <a:tbl>
              <a:tblPr firstRow="1" bandRow="1">
                <a:tableStyleId>{5C22544A-7EE6-4342-B048-85BDC9FD1C3A}</a:tableStyleId>
              </a:tblPr>
              <a:tblGrid>
                <a:gridCol w="2736243">
                  <a:extLst>
                    <a:ext uri="{9D8B030D-6E8A-4147-A177-3AD203B41FA5}">
                      <a16:colId xmlns:a16="http://schemas.microsoft.com/office/drawing/2014/main" val="20001"/>
                    </a:ext>
                  </a:extLst>
                </a:gridCol>
              </a:tblGrid>
              <a:tr h="554182">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1500" b="1" kern="1200">
                          <a:solidFill>
                            <a:schemeClr val="tx2"/>
                          </a:solidFill>
                          <a:latin typeface="+mn-lt"/>
                          <a:ea typeface="+mn-ea"/>
                          <a:cs typeface="+mn-cs"/>
                        </a:rPr>
                        <a:t>SAT</a:t>
                      </a:r>
                      <a:br>
                        <a:rPr lang="en-US" sz="1500" b="1" kern="1200">
                          <a:solidFill>
                            <a:schemeClr val="tx2"/>
                          </a:solidFill>
                          <a:latin typeface="+mn-lt"/>
                          <a:ea typeface="+mn-ea"/>
                          <a:cs typeface="+mn-cs"/>
                        </a:rPr>
                      </a:br>
                      <a:r>
                        <a:rPr lang="en-US" sz="1000" b="1" kern="1200">
                          <a:solidFill>
                            <a:schemeClr val="tx2"/>
                          </a:solidFill>
                          <a:latin typeface="+mn-lt"/>
                          <a:ea typeface="+mn-ea"/>
                          <a:cs typeface="+mn-cs"/>
                        </a:rPr>
                        <a:t>(U.S. Weekend and School Day)</a:t>
                      </a:r>
                      <a:endParaRPr lang="en-US" sz="1500" b="1" kern="1200">
                        <a:solidFill>
                          <a:schemeClr val="tx2"/>
                        </a:solidFill>
                        <a:latin typeface="+mn-lt"/>
                        <a:ea typeface="+mn-ea"/>
                        <a:cs typeface="+mn-cs"/>
                      </a:endParaRPr>
                    </a:p>
                  </a:txBody>
                  <a:tcPr marT="83127" marB="831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1086073">
                <a:tc>
                  <a:txBody>
                    <a:bodyPr/>
                    <a:lstStyle/>
                    <a:p>
                      <a:pPr algn="ctr"/>
                      <a:endParaRPr lang="en-US" sz="1500" b="0" baseline="0">
                        <a:solidFill>
                          <a:schemeClr val="tx1"/>
                        </a:solidFill>
                      </a:endParaRPr>
                    </a:p>
                  </a:txBody>
                  <a:tcPr marT="83127" marB="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1288133">
                <a:tc>
                  <a:txBody>
                    <a:bodyPr/>
                    <a:lstStyle/>
                    <a:p>
                      <a:pPr algn="ctr"/>
                      <a:endParaRPr lang="en-US" sz="1500" b="0" baseline="0">
                        <a:solidFill>
                          <a:schemeClr val="tx1"/>
                        </a:solidFill>
                      </a:endParaRPr>
                    </a:p>
                  </a:txBody>
                  <a:tcPr marT="83127" marB="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7CC5B068-C893-134A-BF4B-587328D6ED4C}"/>
              </a:ext>
            </a:extLst>
          </p:cNvPr>
          <p:cNvSpPr>
            <a:spLocks noGrp="1"/>
          </p:cNvSpPr>
          <p:nvPr>
            <p:ph type="title"/>
          </p:nvPr>
        </p:nvSpPr>
        <p:spPr>
          <a:xfrm>
            <a:off x="375444" y="567058"/>
            <a:ext cx="12070080" cy="435173"/>
          </a:xfrm>
        </p:spPr>
        <p:txBody>
          <a:bodyPr/>
          <a:lstStyle/>
          <a:p>
            <a:r>
              <a:rPr lang="en-US"/>
              <a:t>Transition to Digital</a:t>
            </a:r>
            <a:endParaRPr lang="en-US" b="1"/>
          </a:p>
        </p:txBody>
      </p:sp>
      <p:sp>
        <p:nvSpPr>
          <p:cNvPr id="3" name="TextBox 2">
            <a:extLst>
              <a:ext uri="{FF2B5EF4-FFF2-40B4-BE49-F238E27FC236}">
                <a16:creationId xmlns:a16="http://schemas.microsoft.com/office/drawing/2014/main" id="{4B036BAA-286F-8AF1-4B9F-ACED8E8637CA}"/>
              </a:ext>
            </a:extLst>
          </p:cNvPr>
          <p:cNvSpPr txBox="1"/>
          <p:nvPr/>
        </p:nvSpPr>
        <p:spPr>
          <a:xfrm>
            <a:off x="393405" y="1159641"/>
            <a:ext cx="11408735" cy="349702"/>
          </a:xfrm>
          <a:prstGeom prst="rect">
            <a:avLst/>
          </a:prstGeom>
          <a:noFill/>
        </p:spPr>
        <p:txBody>
          <a:bodyPr wrap="square" lIns="36000" tIns="36000" rIns="36000" bIns="36000" rtlCol="0">
            <a:spAutoFit/>
          </a:bodyPr>
          <a:lstStyle/>
          <a:p>
            <a:r>
              <a:rPr lang="en-US" dirty="0"/>
              <a:t>The SAT Suite of Assessments is transitioning from paper and pencil to a digital format.</a:t>
            </a:r>
          </a:p>
        </p:txBody>
      </p:sp>
      <p:sp>
        <p:nvSpPr>
          <p:cNvPr id="52" name="TextBox 51">
            <a:extLst>
              <a:ext uri="{FF2B5EF4-FFF2-40B4-BE49-F238E27FC236}">
                <a16:creationId xmlns:a16="http://schemas.microsoft.com/office/drawing/2014/main" id="{E7D793D8-905A-D36F-E0D6-DE6D925D323A}"/>
              </a:ext>
            </a:extLst>
          </p:cNvPr>
          <p:cNvSpPr txBox="1"/>
          <p:nvPr/>
        </p:nvSpPr>
        <p:spPr>
          <a:xfrm>
            <a:off x="1967600" y="5496096"/>
            <a:ext cx="875894" cy="369332"/>
          </a:xfrm>
          <a:prstGeom prst="rect">
            <a:avLst/>
          </a:prstGeom>
          <a:noFill/>
        </p:spPr>
        <p:txBody>
          <a:bodyPr wrap="square">
            <a:spAutoFit/>
          </a:bodyPr>
          <a:lstStyle/>
          <a:p>
            <a:r>
              <a:rPr lang="en-US" sz="1800" b="0" baseline="0">
                <a:solidFill>
                  <a:schemeClr val="tx1"/>
                </a:solidFill>
                <a:latin typeface="Roboto" panose="02000000000000000000" pitchFamily="2" charset="0"/>
                <a:ea typeface="Roboto" panose="02000000000000000000" pitchFamily="2" charset="0"/>
                <a:cs typeface="Roboto" panose="02000000000000000000" pitchFamily="2" charset="0"/>
              </a:rPr>
              <a:t>Digital</a:t>
            </a:r>
          </a:p>
        </p:txBody>
      </p:sp>
      <p:sp>
        <p:nvSpPr>
          <p:cNvPr id="53" name="TextBox 52">
            <a:extLst>
              <a:ext uri="{FF2B5EF4-FFF2-40B4-BE49-F238E27FC236}">
                <a16:creationId xmlns:a16="http://schemas.microsoft.com/office/drawing/2014/main" id="{C1854378-9596-21C2-6B2F-CAACF34414AC}"/>
              </a:ext>
            </a:extLst>
          </p:cNvPr>
          <p:cNvSpPr txBox="1"/>
          <p:nvPr/>
        </p:nvSpPr>
        <p:spPr>
          <a:xfrm>
            <a:off x="4034382" y="5496096"/>
            <a:ext cx="1994277" cy="369332"/>
          </a:xfrm>
          <a:prstGeom prst="rect">
            <a:avLst/>
          </a:prstGeom>
          <a:noFill/>
        </p:spPr>
        <p:txBody>
          <a:bodyPr wrap="square">
            <a:spAutoFit/>
          </a:bodyPr>
          <a:lstStyle/>
          <a:p>
            <a:r>
              <a:rPr lang="en-US" sz="1800" b="0" baseline="0" dirty="0">
                <a:latin typeface="Roboto" panose="02000000000000000000" pitchFamily="2" charset="0"/>
                <a:ea typeface="Roboto" panose="02000000000000000000" pitchFamily="2" charset="0"/>
                <a:cs typeface="Roboto" panose="02000000000000000000" pitchFamily="2" charset="0"/>
              </a:rPr>
              <a:t>Paper and </a:t>
            </a:r>
            <a:r>
              <a:rPr lang="en-US" sz="1800" b="0" baseline="0" dirty="0">
                <a:solidFill>
                  <a:schemeClr val="tx1"/>
                </a:solidFill>
                <a:latin typeface="Roboto" panose="02000000000000000000" pitchFamily="2" charset="0"/>
                <a:ea typeface="Roboto" panose="02000000000000000000" pitchFamily="2" charset="0"/>
                <a:cs typeface="Roboto" panose="02000000000000000000" pitchFamily="2" charset="0"/>
              </a:rPr>
              <a:t>pencil</a:t>
            </a:r>
          </a:p>
        </p:txBody>
      </p:sp>
      <p:pic>
        <p:nvPicPr>
          <p:cNvPr id="4" name="Picture 3">
            <a:extLst>
              <a:ext uri="{FF2B5EF4-FFF2-40B4-BE49-F238E27FC236}">
                <a16:creationId xmlns:a16="http://schemas.microsoft.com/office/drawing/2014/main" id="{5737EE51-EC9B-C31B-87B1-171C5FBB4F66}"/>
              </a:ext>
            </a:extLst>
          </p:cNvPr>
          <p:cNvPicPr>
            <a:picLocks noChangeAspect="1"/>
          </p:cNvPicPr>
          <p:nvPr/>
        </p:nvPicPr>
        <p:blipFill>
          <a:blip r:embed="rId3"/>
          <a:stretch>
            <a:fillRect/>
          </a:stretch>
        </p:blipFill>
        <p:spPr>
          <a:xfrm>
            <a:off x="7602292" y="2915253"/>
            <a:ext cx="1057048" cy="696309"/>
          </a:xfrm>
          <a:prstGeom prst="rect">
            <a:avLst/>
          </a:prstGeom>
        </p:spPr>
      </p:pic>
      <p:pic>
        <p:nvPicPr>
          <p:cNvPr id="5" name="Picture 4">
            <a:extLst>
              <a:ext uri="{FF2B5EF4-FFF2-40B4-BE49-F238E27FC236}">
                <a16:creationId xmlns:a16="http://schemas.microsoft.com/office/drawing/2014/main" id="{01C5B5BC-56B1-3C93-8A31-C32C96E1A353}"/>
              </a:ext>
            </a:extLst>
          </p:cNvPr>
          <p:cNvPicPr>
            <a:picLocks noChangeAspect="1"/>
          </p:cNvPicPr>
          <p:nvPr/>
        </p:nvPicPr>
        <p:blipFill>
          <a:blip r:embed="rId3"/>
          <a:stretch>
            <a:fillRect/>
          </a:stretch>
        </p:blipFill>
        <p:spPr>
          <a:xfrm>
            <a:off x="2156234" y="2915253"/>
            <a:ext cx="1057048" cy="696309"/>
          </a:xfrm>
          <a:prstGeom prst="rect">
            <a:avLst/>
          </a:prstGeom>
        </p:spPr>
      </p:pic>
      <p:pic>
        <p:nvPicPr>
          <p:cNvPr id="6" name="Picture 5">
            <a:extLst>
              <a:ext uri="{FF2B5EF4-FFF2-40B4-BE49-F238E27FC236}">
                <a16:creationId xmlns:a16="http://schemas.microsoft.com/office/drawing/2014/main" id="{D8B6C2DA-0675-5CB0-98E9-F6E5A5F40F0C}"/>
              </a:ext>
            </a:extLst>
          </p:cNvPr>
          <p:cNvPicPr>
            <a:picLocks noChangeAspect="1"/>
          </p:cNvPicPr>
          <p:nvPr/>
        </p:nvPicPr>
        <p:blipFill>
          <a:blip r:embed="rId3"/>
          <a:stretch>
            <a:fillRect/>
          </a:stretch>
        </p:blipFill>
        <p:spPr>
          <a:xfrm>
            <a:off x="2156234" y="4112042"/>
            <a:ext cx="1057048" cy="696309"/>
          </a:xfrm>
          <a:prstGeom prst="rect">
            <a:avLst/>
          </a:prstGeom>
        </p:spPr>
      </p:pic>
      <p:pic>
        <p:nvPicPr>
          <p:cNvPr id="12" name="Picture 11">
            <a:extLst>
              <a:ext uri="{FF2B5EF4-FFF2-40B4-BE49-F238E27FC236}">
                <a16:creationId xmlns:a16="http://schemas.microsoft.com/office/drawing/2014/main" id="{B9858E2A-CEEE-D3D5-6CA9-F27CFCCC03A4}"/>
              </a:ext>
            </a:extLst>
          </p:cNvPr>
          <p:cNvPicPr>
            <a:picLocks noChangeAspect="1"/>
          </p:cNvPicPr>
          <p:nvPr/>
        </p:nvPicPr>
        <p:blipFill>
          <a:blip r:embed="rId3"/>
          <a:stretch>
            <a:fillRect/>
          </a:stretch>
        </p:blipFill>
        <p:spPr>
          <a:xfrm>
            <a:off x="4885987" y="4112042"/>
            <a:ext cx="1057048" cy="696309"/>
          </a:xfrm>
          <a:prstGeom prst="rect">
            <a:avLst/>
          </a:prstGeom>
        </p:spPr>
      </p:pic>
      <p:pic>
        <p:nvPicPr>
          <p:cNvPr id="14" name="Picture 13">
            <a:extLst>
              <a:ext uri="{FF2B5EF4-FFF2-40B4-BE49-F238E27FC236}">
                <a16:creationId xmlns:a16="http://schemas.microsoft.com/office/drawing/2014/main" id="{F45B484A-320F-344B-1E89-2FA3F5863F9A}"/>
              </a:ext>
            </a:extLst>
          </p:cNvPr>
          <p:cNvPicPr>
            <a:picLocks noChangeAspect="1"/>
          </p:cNvPicPr>
          <p:nvPr/>
        </p:nvPicPr>
        <p:blipFill>
          <a:blip r:embed="rId3"/>
          <a:stretch>
            <a:fillRect/>
          </a:stretch>
        </p:blipFill>
        <p:spPr>
          <a:xfrm>
            <a:off x="10278257" y="4112042"/>
            <a:ext cx="1057048" cy="696309"/>
          </a:xfrm>
          <a:prstGeom prst="rect">
            <a:avLst/>
          </a:prstGeom>
        </p:spPr>
      </p:pic>
      <p:pic>
        <p:nvPicPr>
          <p:cNvPr id="17" name="Picture 16">
            <a:extLst>
              <a:ext uri="{FF2B5EF4-FFF2-40B4-BE49-F238E27FC236}">
                <a16:creationId xmlns:a16="http://schemas.microsoft.com/office/drawing/2014/main" id="{F9E10A2D-6A42-3380-003A-8E1ABB120E27}"/>
              </a:ext>
            </a:extLst>
          </p:cNvPr>
          <p:cNvPicPr>
            <a:picLocks noChangeAspect="1"/>
          </p:cNvPicPr>
          <p:nvPr/>
        </p:nvPicPr>
        <p:blipFill>
          <a:blip r:embed="rId4"/>
          <a:stretch>
            <a:fillRect/>
          </a:stretch>
        </p:blipFill>
        <p:spPr>
          <a:xfrm>
            <a:off x="10506568" y="2864962"/>
            <a:ext cx="722732" cy="773025"/>
          </a:xfrm>
          <a:prstGeom prst="rect">
            <a:avLst/>
          </a:prstGeom>
        </p:spPr>
      </p:pic>
      <p:pic>
        <p:nvPicPr>
          <p:cNvPr id="18" name="Picture 17">
            <a:extLst>
              <a:ext uri="{FF2B5EF4-FFF2-40B4-BE49-F238E27FC236}">
                <a16:creationId xmlns:a16="http://schemas.microsoft.com/office/drawing/2014/main" id="{C2241D02-5F35-DAF1-FCE8-FE0FD92F42C3}"/>
              </a:ext>
            </a:extLst>
          </p:cNvPr>
          <p:cNvPicPr>
            <a:picLocks noChangeAspect="1"/>
          </p:cNvPicPr>
          <p:nvPr/>
        </p:nvPicPr>
        <p:blipFill>
          <a:blip r:embed="rId3"/>
          <a:stretch>
            <a:fillRect/>
          </a:stretch>
        </p:blipFill>
        <p:spPr>
          <a:xfrm>
            <a:off x="1470434" y="5520842"/>
            <a:ext cx="494115" cy="325488"/>
          </a:xfrm>
          <a:prstGeom prst="rect">
            <a:avLst/>
          </a:prstGeom>
        </p:spPr>
      </p:pic>
      <p:pic>
        <p:nvPicPr>
          <p:cNvPr id="19" name="Picture 18">
            <a:extLst>
              <a:ext uri="{FF2B5EF4-FFF2-40B4-BE49-F238E27FC236}">
                <a16:creationId xmlns:a16="http://schemas.microsoft.com/office/drawing/2014/main" id="{30356422-7AEF-213A-41F7-82B63A84C458}"/>
              </a:ext>
            </a:extLst>
          </p:cNvPr>
          <p:cNvPicPr>
            <a:picLocks noChangeAspect="1"/>
          </p:cNvPicPr>
          <p:nvPr/>
        </p:nvPicPr>
        <p:blipFill>
          <a:blip r:embed="rId4"/>
          <a:stretch>
            <a:fillRect/>
          </a:stretch>
        </p:blipFill>
        <p:spPr>
          <a:xfrm>
            <a:off x="3693620" y="5500087"/>
            <a:ext cx="337840" cy="361349"/>
          </a:xfrm>
          <a:prstGeom prst="rect">
            <a:avLst/>
          </a:prstGeom>
        </p:spPr>
      </p:pic>
    </p:spTree>
    <p:extLst>
      <p:ext uri="{BB962C8B-B14F-4D97-AF65-F5344CB8AC3E}">
        <p14:creationId xmlns:p14="http://schemas.microsoft.com/office/powerpoint/2010/main" val="297502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33562" y="3040501"/>
            <a:ext cx="5085400" cy="762137"/>
          </a:xfrm>
        </p:spPr>
        <p:txBody>
          <a:bodyPr/>
          <a:lstStyle/>
          <a:p>
            <a:r>
              <a:rPr lang="en-US" sz="4800"/>
              <a:t>PSAT/NMSQT</a:t>
            </a:r>
            <a:endParaRPr lang="en-US"/>
          </a:p>
        </p:txBody>
      </p:sp>
      <p:sp>
        <p:nvSpPr>
          <p:cNvPr id="16"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err="1">
              <a:solidFill>
                <a:srgbClr val="FFFFFF"/>
              </a:solidFill>
            </a:endParaRPr>
          </a:p>
        </p:txBody>
      </p:sp>
      <p:sp>
        <p:nvSpPr>
          <p:cNvPr id="3" name="Picture Placeholder 2">
            <a:extLst>
              <a:ext uri="{FF2B5EF4-FFF2-40B4-BE49-F238E27FC236}">
                <a16:creationId xmlns:a16="http://schemas.microsoft.com/office/drawing/2014/main" id="{96B3B537-3B53-0841-842B-78DAEC5F0396}"/>
              </a:ext>
            </a:extLst>
          </p:cNvPr>
          <p:cNvSpPr>
            <a:spLocks noGrp="1"/>
          </p:cNvSpPr>
          <p:nvPr>
            <p:ph type="pic" sz="quarter" idx="12"/>
          </p:nvPr>
        </p:nvSpPr>
        <p:spPr/>
        <p:txBody>
          <a:bodyPr/>
          <a:lstStyle/>
          <a:p>
            <a:endParaRPr lang="en-US"/>
          </a:p>
        </p:txBody>
      </p:sp>
      <p:pic>
        <p:nvPicPr>
          <p:cNvPr id="8" name="Picture Placeholder 6">
            <a:extLst>
              <a:ext uri="{FF2B5EF4-FFF2-40B4-BE49-F238E27FC236}">
                <a16:creationId xmlns:a16="http://schemas.microsoft.com/office/drawing/2014/main" id="{0AA609B9-B95F-BF46-ABFD-1B9138215149}"/>
              </a:ext>
            </a:extLst>
          </p:cNvPr>
          <p:cNvPicPr>
            <a:picLocks noChangeAspect="1"/>
          </p:cNvPicPr>
          <p:nvPr/>
        </p:nvPicPr>
        <p:blipFill>
          <a:blip r:embed="rId3"/>
          <a:srcRect l="16723" r="16723"/>
          <a:stretch/>
        </p:blipFill>
        <p:spPr>
          <a:xfrm>
            <a:off x="6391656" y="356616"/>
            <a:ext cx="6116511" cy="6129909"/>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spTree>
    <p:extLst>
      <p:ext uri="{BB962C8B-B14F-4D97-AF65-F5344CB8AC3E}">
        <p14:creationId xmlns:p14="http://schemas.microsoft.com/office/powerpoint/2010/main" val="356481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46E5-CA7B-19E5-B7DC-AD857E0D1F64}"/>
              </a:ext>
            </a:extLst>
          </p:cNvPr>
          <p:cNvSpPr>
            <a:spLocks noGrp="1"/>
          </p:cNvSpPr>
          <p:nvPr>
            <p:ph type="title"/>
          </p:nvPr>
        </p:nvSpPr>
        <p:spPr/>
        <p:txBody>
          <a:bodyPr/>
          <a:lstStyle/>
          <a:p>
            <a:r>
              <a:rPr lang="en-US"/>
              <a:t>PSAT/NMSQT</a:t>
            </a:r>
          </a:p>
        </p:txBody>
      </p:sp>
      <p:sp>
        <p:nvSpPr>
          <p:cNvPr id="3" name="Text Placeholder 2">
            <a:extLst>
              <a:ext uri="{FF2B5EF4-FFF2-40B4-BE49-F238E27FC236}">
                <a16:creationId xmlns:a16="http://schemas.microsoft.com/office/drawing/2014/main" id="{8BD16439-8074-E622-8D20-8F18ADC3EC8D}"/>
              </a:ext>
            </a:extLst>
          </p:cNvPr>
          <p:cNvSpPr>
            <a:spLocks noGrp="1"/>
          </p:cNvSpPr>
          <p:nvPr>
            <p:ph type="body" sz="quarter" idx="10"/>
          </p:nvPr>
        </p:nvSpPr>
        <p:spPr>
          <a:xfrm>
            <a:off x="296581" y="1833213"/>
            <a:ext cx="6858000" cy="3667935"/>
          </a:xfrm>
        </p:spPr>
        <p:txBody>
          <a:bodyPr/>
          <a:lstStyle/>
          <a:p>
            <a:pPr marL="0" indent="0">
              <a:lnSpc>
                <a:spcPct val="120000"/>
              </a:lnSpc>
              <a:buNone/>
            </a:pPr>
            <a:r>
              <a:rPr lang="en-US" sz="1800" dirty="0">
                <a:ea typeface="Calibri" panose="020F0502020204030204" pitchFamily="34" charset="0"/>
                <a:cs typeface="Arial" panose="020B0604020202020204" pitchFamily="34" charset="0"/>
              </a:rPr>
              <a:t>Structured similarly to the SAT, the PSAT/NMSQT (Preliminary SAT/National Merit Scholarship Qualifying Test) is given to 10th- or 11th</a:t>
            </a:r>
            <a:r>
              <a:rPr lang="en-US" dirty="0">
                <a:ea typeface="Calibri" panose="020F0502020204030204" pitchFamily="34" charset="0"/>
                <a:cs typeface="Arial" panose="020B0604020202020204" pitchFamily="34" charset="0"/>
              </a:rPr>
              <a:t>-</a:t>
            </a:r>
            <a:r>
              <a:rPr lang="en-US" sz="1800" dirty="0">
                <a:ea typeface="Calibri" panose="020F0502020204030204" pitchFamily="34" charset="0"/>
                <a:cs typeface="Arial" panose="020B0604020202020204" pitchFamily="34" charset="0"/>
              </a:rPr>
              <a:t>grade students and measures the same knowledge and skills students need to succeed in college and career.</a:t>
            </a:r>
          </a:p>
          <a:p>
            <a:pPr marL="0" indent="0">
              <a:buNone/>
            </a:pPr>
            <a:endParaRPr lang="en-US" sz="1800" dirty="0">
              <a:ea typeface="Calibri" panose="020F0502020204030204" pitchFamily="34" charset="0"/>
              <a:cs typeface="Arial" panose="020B0604020202020204" pitchFamily="34" charset="0"/>
            </a:endParaRPr>
          </a:p>
          <a:p>
            <a:pPr marL="0" indent="0">
              <a:lnSpc>
                <a:spcPct val="120000"/>
              </a:lnSpc>
              <a:buFont typeface="Verdana" pitchFamily="34" charset="0"/>
              <a:buNone/>
            </a:pPr>
            <a:r>
              <a:rPr lang="en-US" sz="1800" dirty="0">
                <a:ea typeface="Calibri" panose="020F0502020204030204" pitchFamily="34" charset="0"/>
                <a:cs typeface="Arial" panose="020B0604020202020204" pitchFamily="34" charset="0"/>
              </a:rPr>
              <a:t>The test is designed to help prepare students for the SAT, college, and careers. Historically, students who took the PSAT/NMSQT scored higher on the SAT, on average, than those who didn’t take the test.</a:t>
            </a:r>
          </a:p>
        </p:txBody>
      </p:sp>
      <p:pic>
        <p:nvPicPr>
          <p:cNvPr id="5" name="Picture 4">
            <a:extLst>
              <a:ext uri="{FF2B5EF4-FFF2-40B4-BE49-F238E27FC236}">
                <a16:creationId xmlns:a16="http://schemas.microsoft.com/office/drawing/2014/main" id="{D76A9838-16D3-B7A0-5639-5A4A0CAAD850}"/>
              </a:ext>
            </a:extLst>
          </p:cNvPr>
          <p:cNvPicPr>
            <a:picLocks noChangeAspect="1"/>
          </p:cNvPicPr>
          <p:nvPr/>
        </p:nvPicPr>
        <p:blipFill>
          <a:blip r:embed="rId3"/>
          <a:stretch>
            <a:fillRect/>
          </a:stretch>
        </p:blipFill>
        <p:spPr>
          <a:xfrm>
            <a:off x="8655469" y="2276707"/>
            <a:ext cx="3414147" cy="2669709"/>
          </a:xfrm>
          <a:prstGeom prst="rect">
            <a:avLst/>
          </a:prstGeom>
        </p:spPr>
      </p:pic>
      <p:sp>
        <p:nvSpPr>
          <p:cNvPr id="4" name="Text Placeholder 6">
            <a:extLst>
              <a:ext uri="{FF2B5EF4-FFF2-40B4-BE49-F238E27FC236}">
                <a16:creationId xmlns:a16="http://schemas.microsoft.com/office/drawing/2014/main" id="{DA253F10-E215-1F79-A5D1-4D7FA271AD34}"/>
              </a:ext>
            </a:extLst>
          </p:cNvPr>
          <p:cNvSpPr txBox="1">
            <a:spLocks/>
          </p:cNvSpPr>
          <p:nvPr/>
        </p:nvSpPr>
        <p:spPr>
          <a:xfrm>
            <a:off x="299676" y="5761954"/>
            <a:ext cx="7283724" cy="516640"/>
          </a:xfrm>
          <a:prstGeom prst="rect">
            <a:avLst/>
          </a:prstGeom>
        </p:spPr>
        <p:txBody>
          <a:bodyPr vert="horz" lIns="91440" tIns="45720" rIns="91440" bIns="45720" rtlCol="0" anchor="t" anchorCtr="0">
            <a:normAutofit fontScale="92500" lnSpcReduction="20000"/>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altLang="zh-CN" sz="1800" dirty="0"/>
              <a:t>Learn more at </a:t>
            </a:r>
            <a:br>
              <a:rPr lang="en-US" altLang="zh-CN" sz="1800" dirty="0"/>
            </a:br>
            <a:r>
              <a:rPr lang="en-US" sz="1800" u="sng" dirty="0">
                <a:solidFill>
                  <a:schemeClr val="accent3"/>
                </a:solidFill>
                <a:effectLst/>
                <a:ea typeface="Calibri" panose="020F0502020204030204" pitchFamily="34" charset="0"/>
                <a:hlinkClick r:id="rId4">
                  <a:extLst>
                    <a:ext uri="{A12FA001-AC4F-418D-AE19-62706E023703}">
                      <ahyp:hlinkClr xmlns:ahyp="http://schemas.microsoft.com/office/drawing/2018/hyperlinkcolor" val="tx"/>
                    </a:ext>
                  </a:extLst>
                </a:hlinkClick>
              </a:rPr>
              <a:t>https://satsuite.collegeboard.org/psat-nmsqt</a:t>
            </a:r>
            <a:endParaRPr lang="en-US" dirty="0"/>
          </a:p>
        </p:txBody>
      </p:sp>
    </p:spTree>
    <p:extLst>
      <p:ext uri="{BB962C8B-B14F-4D97-AF65-F5344CB8AC3E}">
        <p14:creationId xmlns:p14="http://schemas.microsoft.com/office/powerpoint/2010/main" val="261476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4C5DBC-A0B4-A047-948F-E03F84B5577F}"/>
              </a:ext>
            </a:extLst>
          </p:cNvPr>
          <p:cNvSpPr>
            <a:spLocks noGrp="1"/>
          </p:cNvSpPr>
          <p:nvPr>
            <p:ph type="ctrTitle"/>
          </p:nvPr>
        </p:nvSpPr>
        <p:spPr>
          <a:solidFill>
            <a:schemeClr val="accent3">
              <a:alpha val="80000"/>
            </a:schemeClr>
          </a:solidFill>
        </p:spPr>
        <p:txBody>
          <a:bodyPr/>
          <a:lstStyle/>
          <a:p>
            <a:r>
              <a:rPr lang="en-US" sz="6000" b="1" dirty="0"/>
              <a:t>Get More from </a:t>
            </a:r>
            <a:br>
              <a:rPr lang="en-US" sz="6000" b="1" dirty="0"/>
            </a:br>
            <a:r>
              <a:rPr lang="en-US" sz="6000" b="1" dirty="0"/>
              <a:t>Their Score</a:t>
            </a:r>
          </a:p>
        </p:txBody>
      </p:sp>
      <p:sp>
        <p:nvSpPr>
          <p:cNvPr id="6" name="Subtitle 5">
            <a:extLst>
              <a:ext uri="{FF2B5EF4-FFF2-40B4-BE49-F238E27FC236}">
                <a16:creationId xmlns:a16="http://schemas.microsoft.com/office/drawing/2014/main" id="{11EE0786-96EB-CF4E-9F7E-07B557466151}"/>
              </a:ext>
            </a:extLst>
          </p:cNvPr>
          <p:cNvSpPr>
            <a:spLocks noGrp="1"/>
          </p:cNvSpPr>
          <p:nvPr>
            <p:ph type="subTitle" idx="1"/>
          </p:nvPr>
        </p:nvSpPr>
        <p:spPr>
          <a:xfrm>
            <a:off x="0" y="5067776"/>
            <a:ext cx="12841288" cy="780473"/>
          </a:xfrm>
        </p:spPr>
        <p:txBody>
          <a:bodyPr>
            <a:normAutofit lnSpcReduction="10000"/>
          </a:bodyPr>
          <a:lstStyle/>
          <a:p>
            <a:r>
              <a:rPr lang="en-US" sz="2400" dirty="0"/>
              <a:t>While the PSAT/NMSQT is great practice for the SAT, </a:t>
            </a:r>
            <a:br>
              <a:rPr lang="en-US" sz="2400" dirty="0"/>
            </a:br>
            <a:r>
              <a:rPr lang="en-US" sz="2400" dirty="0"/>
              <a:t>there’s so much more to be gained from their score.</a:t>
            </a:r>
          </a:p>
          <a:p>
            <a:endParaRPr lang="en-US" dirty="0"/>
          </a:p>
        </p:txBody>
      </p:sp>
    </p:spTree>
    <p:extLst>
      <p:ext uri="{BB962C8B-B14F-4D97-AF65-F5344CB8AC3E}">
        <p14:creationId xmlns:p14="http://schemas.microsoft.com/office/powerpoint/2010/main" val="2779584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C2E7-A6D7-2987-168A-3BE53AD69750}"/>
              </a:ext>
            </a:extLst>
          </p:cNvPr>
          <p:cNvSpPr>
            <a:spLocks noGrp="1"/>
          </p:cNvSpPr>
          <p:nvPr>
            <p:ph type="title"/>
          </p:nvPr>
        </p:nvSpPr>
        <p:spPr/>
        <p:txBody>
          <a:bodyPr/>
          <a:lstStyle/>
          <a:p>
            <a:r>
              <a:rPr lang="en-US" dirty="0"/>
              <a:t>PSAT/NMSQT</a:t>
            </a:r>
          </a:p>
        </p:txBody>
      </p:sp>
      <p:sp>
        <p:nvSpPr>
          <p:cNvPr id="14" name="Subtitle 5">
            <a:extLst>
              <a:ext uri="{FF2B5EF4-FFF2-40B4-BE49-F238E27FC236}">
                <a16:creationId xmlns:a16="http://schemas.microsoft.com/office/drawing/2014/main" id="{55EF7AA6-EDAD-F96A-02C1-FCE49B0D30A2}"/>
              </a:ext>
            </a:extLst>
          </p:cNvPr>
          <p:cNvSpPr txBox="1">
            <a:spLocks/>
          </p:cNvSpPr>
          <p:nvPr/>
        </p:nvSpPr>
        <p:spPr>
          <a:xfrm>
            <a:off x="214079"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effectLst/>
                <a:ea typeface="Calibri" panose="020F0502020204030204" pitchFamily="34" charset="0"/>
                <a:cs typeface="Arial" panose="020B0604020202020204" pitchFamily="34" charset="0"/>
              </a:rPr>
              <a:t> See Where They Are and Set a Target</a:t>
            </a:r>
            <a:endParaRPr lang="en-US" sz="1800" b="1">
              <a:solidFill>
                <a:schemeClr val="accent3"/>
              </a:solidFill>
            </a:endParaRPr>
          </a:p>
        </p:txBody>
      </p:sp>
      <p:pic>
        <p:nvPicPr>
          <p:cNvPr id="23" name="Picture 22">
            <a:extLst>
              <a:ext uri="{FF2B5EF4-FFF2-40B4-BE49-F238E27FC236}">
                <a16:creationId xmlns:a16="http://schemas.microsoft.com/office/drawing/2014/main" id="{32A1F47B-F633-F172-80F6-70A19ED6102C}"/>
              </a:ext>
            </a:extLst>
          </p:cNvPr>
          <p:cNvPicPr>
            <a:picLocks noChangeAspect="1"/>
          </p:cNvPicPr>
          <p:nvPr/>
        </p:nvPicPr>
        <p:blipFill>
          <a:blip r:embed="rId3">
            <a:biLevel thresh="25000"/>
          </a:blip>
          <a:stretch>
            <a:fillRect/>
          </a:stretch>
        </p:blipFill>
        <p:spPr>
          <a:xfrm>
            <a:off x="9322397" y="2207372"/>
            <a:ext cx="2628253" cy="2628253"/>
          </a:xfrm>
          <a:prstGeom prst="rect">
            <a:avLst/>
          </a:prstGeom>
        </p:spPr>
      </p:pic>
      <p:sp>
        <p:nvSpPr>
          <p:cNvPr id="4" name="Text Placeholder 2">
            <a:extLst>
              <a:ext uri="{FF2B5EF4-FFF2-40B4-BE49-F238E27FC236}">
                <a16:creationId xmlns:a16="http://schemas.microsoft.com/office/drawing/2014/main" id="{5D624DDD-2D35-F6EF-DBEB-1DAD6E359C70}"/>
              </a:ext>
            </a:extLst>
          </p:cNvPr>
          <p:cNvSpPr txBox="1">
            <a:spLocks/>
          </p:cNvSpPr>
          <p:nvPr/>
        </p:nvSpPr>
        <p:spPr>
          <a:xfrm>
            <a:off x="366836" y="1833213"/>
            <a:ext cx="6670815" cy="2402610"/>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a:spcBef>
                <a:spcPts val="1200"/>
              </a:spcBef>
              <a:spcAft>
                <a:spcPts val="1200"/>
              </a:spcAft>
            </a:pPr>
            <a:r>
              <a:rPr lang="en-US" dirty="0"/>
              <a:t>Your child will receive insights about their knowledge and skills while they still have plenty of time to improve.</a:t>
            </a:r>
          </a:p>
          <a:p>
            <a:pPr>
              <a:spcBef>
                <a:spcPts val="1200"/>
              </a:spcBef>
              <a:spcAft>
                <a:spcPts val="1200"/>
              </a:spcAft>
            </a:pPr>
            <a:r>
              <a:rPr lang="en-US" dirty="0"/>
              <a:t>If they’ve taken the PSAT 8/9 or PSAT 10 they’ll be able to see the progress they’ve made.</a:t>
            </a:r>
          </a:p>
          <a:p>
            <a:pPr>
              <a:spcBef>
                <a:spcPts val="1200"/>
              </a:spcBef>
              <a:spcAft>
                <a:spcPts val="1200"/>
              </a:spcAft>
            </a:pPr>
            <a:r>
              <a:rPr lang="en-US" dirty="0"/>
              <a:t>Taking the PSAT/NMSQT will help your child set an SAT target score that aligns with their college or career goals.</a:t>
            </a:r>
          </a:p>
        </p:txBody>
      </p:sp>
    </p:spTree>
    <p:extLst>
      <p:ext uri="{BB962C8B-B14F-4D97-AF65-F5344CB8AC3E}">
        <p14:creationId xmlns:p14="http://schemas.microsoft.com/office/powerpoint/2010/main" val="326517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C2E7-A6D7-2987-168A-3BE53AD69750}"/>
              </a:ext>
            </a:extLst>
          </p:cNvPr>
          <p:cNvSpPr>
            <a:spLocks noGrp="1"/>
          </p:cNvSpPr>
          <p:nvPr>
            <p:ph type="title"/>
          </p:nvPr>
        </p:nvSpPr>
        <p:spPr/>
        <p:txBody>
          <a:bodyPr/>
          <a:lstStyle/>
          <a:p>
            <a:r>
              <a:rPr lang="en-US"/>
              <a:t>PSAT/NMSQT</a:t>
            </a:r>
          </a:p>
        </p:txBody>
      </p:sp>
      <p:sp>
        <p:nvSpPr>
          <p:cNvPr id="3" name="Text Placeholder 2">
            <a:extLst>
              <a:ext uri="{FF2B5EF4-FFF2-40B4-BE49-F238E27FC236}">
                <a16:creationId xmlns:a16="http://schemas.microsoft.com/office/drawing/2014/main" id="{F783D517-CF7C-70E5-7BBA-15ECFD5CEBB5}"/>
              </a:ext>
            </a:extLst>
          </p:cNvPr>
          <p:cNvSpPr>
            <a:spLocks noGrp="1"/>
          </p:cNvSpPr>
          <p:nvPr>
            <p:ph type="body" sz="quarter" idx="10"/>
          </p:nvPr>
        </p:nvSpPr>
        <p:spPr>
          <a:xfrm>
            <a:off x="375444" y="1833215"/>
            <a:ext cx="6670815" cy="2402610"/>
          </a:xfrm>
        </p:spPr>
        <p:txBody>
          <a:bodyPr>
            <a:normAutofit/>
          </a:bodyPr>
          <a:lstStyle/>
          <a:p>
            <a:pPr>
              <a:spcBef>
                <a:spcPts val="1200"/>
              </a:spcBef>
              <a:spcAft>
                <a:spcPts val="1200"/>
              </a:spcAft>
            </a:pPr>
            <a:r>
              <a:rPr lang="en-US" sz="1800" dirty="0"/>
              <a:t>Students who take the PSAT/NMSQT in 11th grade and meet other program entry requirements might qualify for the National Merit</a:t>
            </a:r>
            <a:r>
              <a:rPr lang="en-US" sz="1800" baseline="30000" dirty="0"/>
              <a:t>®</a:t>
            </a:r>
            <a:r>
              <a:rPr lang="en-US" sz="1800" dirty="0"/>
              <a:t> Scholarship Program, an academic competition for recognition and scholarships conducted by the National Merit Scholarship Corporation (NMSC</a:t>
            </a:r>
            <a:r>
              <a:rPr lang="en-US" sz="1800" baseline="30000" dirty="0"/>
              <a:t>®</a:t>
            </a:r>
            <a:r>
              <a:rPr lang="en-US" sz="1800" dirty="0"/>
              <a:t>).</a:t>
            </a:r>
          </a:p>
          <a:p>
            <a:pPr>
              <a:spcBef>
                <a:spcPts val="1200"/>
              </a:spcBef>
              <a:spcAft>
                <a:spcPts val="1200"/>
              </a:spcAft>
            </a:pPr>
            <a:r>
              <a:rPr lang="en-US" sz="1800" dirty="0"/>
              <a:t>The PSAT/NMSQT is the only qualifying test for the National Merit Scholarship Program. </a:t>
            </a:r>
          </a:p>
        </p:txBody>
      </p:sp>
      <p:sp>
        <p:nvSpPr>
          <p:cNvPr id="9" name="Subtitle 5">
            <a:extLst>
              <a:ext uri="{FF2B5EF4-FFF2-40B4-BE49-F238E27FC236}">
                <a16:creationId xmlns:a16="http://schemas.microsoft.com/office/drawing/2014/main" id="{62FB9391-F9EA-EC8A-AB4C-BA05573D3EB1}"/>
              </a:ext>
            </a:extLst>
          </p:cNvPr>
          <p:cNvSpPr txBox="1">
            <a:spLocks/>
          </p:cNvSpPr>
          <p:nvPr/>
        </p:nvSpPr>
        <p:spPr>
          <a:xfrm>
            <a:off x="282856"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dirty="0">
                <a:solidFill>
                  <a:schemeClr val="accent3"/>
                </a:solidFill>
              </a:rPr>
              <a:t>National Merit Scholarship Program</a:t>
            </a:r>
          </a:p>
        </p:txBody>
      </p:sp>
      <p:pic>
        <p:nvPicPr>
          <p:cNvPr id="4" name="Picture 3">
            <a:extLst>
              <a:ext uri="{FF2B5EF4-FFF2-40B4-BE49-F238E27FC236}">
                <a16:creationId xmlns:a16="http://schemas.microsoft.com/office/drawing/2014/main" id="{E9511F2F-6898-1EE2-5D1C-653D5BA8240D}"/>
              </a:ext>
            </a:extLst>
          </p:cNvPr>
          <p:cNvPicPr>
            <a:picLocks noChangeAspect="1"/>
          </p:cNvPicPr>
          <p:nvPr/>
        </p:nvPicPr>
        <p:blipFill>
          <a:blip r:embed="rId3"/>
          <a:stretch>
            <a:fillRect/>
          </a:stretch>
        </p:blipFill>
        <p:spPr>
          <a:xfrm>
            <a:off x="9219872" y="2616662"/>
            <a:ext cx="2465621" cy="1989799"/>
          </a:xfrm>
          <a:prstGeom prst="rect">
            <a:avLst/>
          </a:prstGeom>
        </p:spPr>
      </p:pic>
    </p:spTree>
    <p:extLst>
      <p:ext uri="{BB962C8B-B14F-4D97-AF65-F5344CB8AC3E}">
        <p14:creationId xmlns:p14="http://schemas.microsoft.com/office/powerpoint/2010/main" val="874263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2360DB9-B568-605D-21CC-4D9C5B8F3AE4}"/>
              </a:ext>
            </a:extLst>
          </p:cNvPr>
          <p:cNvSpPr>
            <a:spLocks noGrp="1"/>
          </p:cNvSpPr>
          <p:nvPr>
            <p:ph type="title"/>
          </p:nvPr>
        </p:nvSpPr>
        <p:spPr>
          <a:xfrm>
            <a:off x="375444" y="567058"/>
            <a:ext cx="7283724" cy="435173"/>
          </a:xfrm>
        </p:spPr>
        <p:txBody>
          <a:bodyPr/>
          <a:lstStyle/>
          <a:p>
            <a:r>
              <a:rPr lang="en-US"/>
              <a:t>PSAT/NMSQT</a:t>
            </a:r>
          </a:p>
        </p:txBody>
      </p:sp>
      <p:sp>
        <p:nvSpPr>
          <p:cNvPr id="12" name="Subtitle 5">
            <a:extLst>
              <a:ext uri="{FF2B5EF4-FFF2-40B4-BE49-F238E27FC236}">
                <a16:creationId xmlns:a16="http://schemas.microsoft.com/office/drawing/2014/main" id="{A22C9702-671C-C3E8-BA19-25A46E3A3901}"/>
              </a:ext>
            </a:extLst>
          </p:cNvPr>
          <p:cNvSpPr txBox="1">
            <a:spLocks/>
          </p:cNvSpPr>
          <p:nvPr/>
        </p:nvSpPr>
        <p:spPr>
          <a:xfrm>
            <a:off x="282856"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Help Pay for College</a:t>
            </a:r>
          </a:p>
        </p:txBody>
      </p:sp>
      <p:sp>
        <p:nvSpPr>
          <p:cNvPr id="4" name="Text Placeholder 3">
            <a:extLst>
              <a:ext uri="{FF2B5EF4-FFF2-40B4-BE49-F238E27FC236}">
                <a16:creationId xmlns:a16="http://schemas.microsoft.com/office/drawing/2014/main" id="{E5DC068C-609F-A85A-5ACF-CB1DA664F6FC}"/>
              </a:ext>
            </a:extLst>
          </p:cNvPr>
          <p:cNvSpPr>
            <a:spLocks noGrp="1"/>
          </p:cNvSpPr>
          <p:nvPr>
            <p:ph type="body" sz="quarter" idx="10"/>
          </p:nvPr>
        </p:nvSpPr>
        <p:spPr/>
        <p:txBody>
          <a:bodyPr/>
          <a:lstStyle/>
          <a:p>
            <a:r>
              <a:rPr lang="en-US" sz="1800" dirty="0"/>
              <a:t>Taking the PSAT/NMSQT gives your child the chance to access over $300 million in scholarship opportunities.</a:t>
            </a:r>
          </a:p>
          <a:p>
            <a:r>
              <a:rPr lang="en-US" sz="1800" dirty="0"/>
              <a:t>Students may also qualify for College Board National Recognition Programs.</a:t>
            </a:r>
          </a:p>
        </p:txBody>
      </p:sp>
      <p:pic>
        <p:nvPicPr>
          <p:cNvPr id="5" name="Picture 4">
            <a:extLst>
              <a:ext uri="{FF2B5EF4-FFF2-40B4-BE49-F238E27FC236}">
                <a16:creationId xmlns:a16="http://schemas.microsoft.com/office/drawing/2014/main" id="{8724A5D4-3B5A-6685-CCFF-5C6B2997B9DE}"/>
              </a:ext>
            </a:extLst>
          </p:cNvPr>
          <p:cNvPicPr>
            <a:picLocks noChangeAspect="1"/>
          </p:cNvPicPr>
          <p:nvPr/>
        </p:nvPicPr>
        <p:blipFill>
          <a:blip r:embed="rId3">
            <a:biLevel thresh="25000"/>
          </a:blip>
          <a:stretch>
            <a:fillRect/>
          </a:stretch>
        </p:blipFill>
        <p:spPr>
          <a:xfrm>
            <a:off x="9286240" y="2383074"/>
            <a:ext cx="2313651" cy="2456975"/>
          </a:xfrm>
          <a:prstGeom prst="rect">
            <a:avLst/>
          </a:prstGeom>
        </p:spPr>
      </p:pic>
      <p:sp>
        <p:nvSpPr>
          <p:cNvPr id="2" name="Text Placeholder 6">
            <a:extLst>
              <a:ext uri="{FF2B5EF4-FFF2-40B4-BE49-F238E27FC236}">
                <a16:creationId xmlns:a16="http://schemas.microsoft.com/office/drawing/2014/main" id="{52401EAF-F01E-CB4B-F325-3DED285D95A3}"/>
              </a:ext>
            </a:extLst>
          </p:cNvPr>
          <p:cNvSpPr txBox="1">
            <a:spLocks/>
          </p:cNvSpPr>
          <p:nvPr/>
        </p:nvSpPr>
        <p:spPr>
          <a:xfrm>
            <a:off x="375444" y="5735829"/>
            <a:ext cx="6839639" cy="563128"/>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2400" dirty="0">
                <a:ea typeface="Roboto" panose="02000000000000000000" pitchFamily="2" charset="0"/>
                <a:cs typeface="Roboto" panose="02000000000000000000" pitchFamily="2" charset="0"/>
              </a:rPr>
              <a:t>Learn more at </a:t>
            </a:r>
            <a:r>
              <a:rPr lang="en-US" sz="2400" b="1" dirty="0">
                <a:solidFill>
                  <a:schemeClr val="accent3"/>
                </a:solidFill>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psat.org/recognition</a:t>
            </a:r>
            <a:endParaRPr lang="en-US" sz="2400" b="1" dirty="0">
              <a:solidFill>
                <a:schemeClr val="accent3"/>
              </a:solidFill>
            </a:endParaRPr>
          </a:p>
        </p:txBody>
      </p:sp>
    </p:spTree>
    <p:extLst>
      <p:ext uri="{BB962C8B-B14F-4D97-AF65-F5344CB8AC3E}">
        <p14:creationId xmlns:p14="http://schemas.microsoft.com/office/powerpoint/2010/main" val="40006540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heme/theme1.xml><?xml version="1.0" encoding="utf-8"?>
<a:theme xmlns:a="http://schemas.openxmlformats.org/drawingml/2006/main" name="CB-Corporate-19Q4">
  <a:themeElements>
    <a:clrScheme name="CB-K12-19Q4">
      <a:dk1>
        <a:srgbClr val="1E1E1E"/>
      </a:dk1>
      <a:lt1>
        <a:srgbClr val="DCDCDC"/>
      </a:lt1>
      <a:dk2>
        <a:srgbClr val="FFFFFF"/>
      </a:dk2>
      <a:lt2>
        <a:srgbClr val="E57200"/>
      </a:lt2>
      <a:accent1>
        <a:srgbClr val="DCDCDC"/>
      </a:accent1>
      <a:accent2>
        <a:srgbClr val="FFFFFF"/>
      </a:accent2>
      <a:accent3>
        <a:srgbClr val="009CDE"/>
      </a:accent3>
      <a:accent4>
        <a:srgbClr val="71C5E8"/>
      </a:accent4>
      <a:accent5>
        <a:srgbClr val="505050"/>
      </a:accent5>
      <a:accent6>
        <a:srgbClr val="888888"/>
      </a:accent6>
      <a:hlink>
        <a:srgbClr val="1E1E1E"/>
      </a:hlink>
      <a:folHlink>
        <a:srgbClr val="009CDE"/>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K12-20Q1.potx" id="{DE25431E-A8F6-420F-9D79-9E4745B49F67}" vid="{D2075925-74A2-4279-849B-9CAFFB4198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91ED223439D64E9D839B1FA1AD9E31" ma:contentTypeVersion="24" ma:contentTypeDescription="Create a new document." ma:contentTypeScope="" ma:versionID="7f78cf3b8cd6613247ecf244275c0d58">
  <xsd:schema xmlns:xsd="http://www.w3.org/2001/XMLSchema" xmlns:xs="http://www.w3.org/2001/XMLSchema" xmlns:p="http://schemas.microsoft.com/office/2006/metadata/properties" xmlns:ns2="d472a68a-9e92-4c6b-ab09-2280ba381525" xmlns:ns3="3e41aec3-0032-4dfb-9a77-1bc885346592" targetNamespace="http://schemas.microsoft.com/office/2006/metadata/properties" ma:root="true" ma:fieldsID="b600d2f50253dd205184276efb42b8a8" ns2:_="" ns3:_="">
    <xsd:import namespace="d472a68a-9e92-4c6b-ab09-2280ba381525"/>
    <xsd:import namespace="3e41aec3-0032-4dfb-9a77-1bc8853465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Theme_x002f_CampaignPhase" minOccurs="0"/>
                <xsd:element ref="ns2:Audience" minOccurs="0"/>
                <xsd:element ref="ns2:Notes" minOccurs="0"/>
                <xsd:element ref="ns2:YEAR" minOccurs="0"/>
                <xsd:element ref="ns2:SIZE" minOccurs="0"/>
                <xsd:element ref="ns2:Campaign"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72a68a-9e92-4c6b-ab09-2280ba381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Theme_x002f_CampaignPhase" ma:index="20" nillable="true" ma:displayName="Theme/CampaignPhase" ma:format="Dropdown" ma:internalName="Theme_x002f_CampaignPhase">
      <xsd:simpleType>
        <xsd:restriction base="dms:Text">
          <xsd:maxLength value="255"/>
        </xsd:restriction>
      </xsd:simpleType>
    </xsd:element>
    <xsd:element name="Audience" ma:index="21" nillable="true" ma:displayName="Audience" ma:format="Dropdown" ma:internalName="Audience">
      <xsd:simpleType>
        <xsd:restriction base="dms:Text">
          <xsd:maxLength value="255"/>
        </xsd:restriction>
      </xsd:simpleType>
    </xsd:element>
    <xsd:element name="Notes" ma:index="22" nillable="true" ma:displayName="Notes" ma:format="Dropdown" ma:internalName="Notes">
      <xsd:simpleType>
        <xsd:restriction base="dms:Text">
          <xsd:maxLength value="255"/>
        </xsd:restriction>
      </xsd:simpleType>
    </xsd:element>
    <xsd:element name="YEAR" ma:index="23" nillable="true" ma:displayName="YEAR" ma:format="Dropdown" ma:internalName="YEAR">
      <xsd:simpleType>
        <xsd:restriction base="dms:Choice">
          <xsd:enumeration value="2020"/>
          <xsd:enumeration value="2021"/>
          <xsd:enumeration value="2022"/>
          <xsd:enumeration value="Pre2020"/>
          <xsd:enumeration value="2021/2022"/>
        </xsd:restriction>
      </xsd:simpleType>
    </xsd:element>
    <xsd:element name="SIZE" ma:index="24" nillable="true" ma:displayName="SIZE" ma:format="Dropdown" ma:internalName="SIZE">
      <xsd:simpleType>
        <xsd:restriction base="dms:Choice">
          <xsd:enumeration value="1080x1080"/>
          <xsd:enumeration value="320x50"/>
          <xsd:enumeration value="300x50"/>
          <xsd:enumeration value="970x250"/>
          <xsd:enumeration value="160x600"/>
          <xsd:enumeration value="300x600"/>
          <xsd:enumeration value="1080x1920"/>
          <xsd:enumeration value="300x250"/>
          <xsd:enumeration value="728x90"/>
          <xsd:enumeration value="468x60"/>
          <xsd:enumeration value="580x338"/>
          <xsd:enumeration value="1200x700"/>
          <xsd:enumeration value="1200x600"/>
          <xsd:enumeration value="1200x628"/>
          <xsd:enumeration value="250x250"/>
          <xsd:enumeration value="1200x1200"/>
          <xsd:enumeration value="128x128"/>
          <xsd:enumeration value="1200x800"/>
          <xsd:enumeration value="800x600"/>
          <xsd:enumeration value="185x185"/>
          <xsd:enumeration value="640x480"/>
          <xsd:enumeration value="1920x400"/>
          <xsd:enumeration value="500x300"/>
          <xsd:enumeration value="600x600"/>
          <xsd:enumeration value="790x525"/>
          <xsd:enumeration value="800x600"/>
          <xsd:enumeration value="Circle"/>
          <xsd:enumeration value="1200x372"/>
          <xsd:enumeration value="1920x1080"/>
          <xsd:enumeration value="970x90"/>
          <xsd:enumeration value="650x246"/>
          <xsd:enumeration value="500x246"/>
          <xsd:enumeration value="650x100"/>
          <xsd:enumeration value="800x460"/>
          <xsd:enumeration value="1200x400"/>
          <xsd:enumeration value="1200x900"/>
          <xsd:enumeration value="900x1200"/>
          <xsd:enumeration value="1440x2560"/>
          <xsd:enumeration value="575x345"/>
          <xsd:enumeration value="628x1200"/>
          <xsd:enumeration value="750x700"/>
        </xsd:restriction>
      </xsd:simpleType>
    </xsd:element>
    <xsd:element name="Campaign" ma:index="25" nillable="true" ma:displayName="Campaign" ma:format="Dropdown" ma:internalName="Campaign">
      <xsd:complexType>
        <xsd:complexContent>
          <xsd:extension base="dms:MultiChoiceFillIn">
            <xsd:sequence>
              <xsd:element name="Value" maxOccurs="unbounded" minOccurs="0" nillable="true">
                <xsd:simpleType>
                  <xsd:union memberTypes="dms:Text">
                    <xsd:simpleType>
                      <xsd:restriction base="dms:Choice">
                        <xsd:enumeration value="Course Increasing"/>
                        <xsd:enumeration value="Exam Registration"/>
                        <xsd:enumeration value="Exam Completion"/>
                      </xsd:restriction>
                    </xsd:simpleType>
                  </xsd:union>
                </xsd:simpleType>
              </xsd:element>
            </xsd:sequence>
          </xsd:extension>
        </xsd:complexContent>
      </xsd:complex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1e5650d7-bd54-4c78-86b3-0ad055013b56" ma:termSetId="09814cd3-568e-fe90-9814-8d621ff8fb84" ma:anchorId="fba54fb3-c3e1-fe81-a776-ca4b69148c4d" ma:open="true" ma:isKeyword="false">
      <xsd:complexType>
        <xsd:sequence>
          <xsd:element ref="pc:Terms" minOccurs="0" maxOccurs="1"/>
        </xsd:sequence>
      </xsd:complexType>
    </xsd:element>
    <xsd:element name="MediaServiceLocation" ma:index="2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41aec3-0032-4dfb-9a77-1bc8853465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6afed429-4695-4244-859c-d96427305b04}" ma:internalName="TaxCatchAll" ma:showField="CatchAllData" ma:web="3e41aec3-0032-4dfb-9a77-1bc8853465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eme_x002f_CampaignPhase xmlns="d472a68a-9e92-4c6b-ab09-2280ba381525" xsi:nil="true"/>
    <TaxCatchAll xmlns="3e41aec3-0032-4dfb-9a77-1bc885346592" xsi:nil="true"/>
    <Campaign xmlns="d472a68a-9e92-4c6b-ab09-2280ba381525" xsi:nil="true"/>
    <Notes xmlns="d472a68a-9e92-4c6b-ab09-2280ba381525" xsi:nil="true"/>
    <Audience xmlns="d472a68a-9e92-4c6b-ab09-2280ba381525" xsi:nil="true"/>
    <YEAR xmlns="d472a68a-9e92-4c6b-ab09-2280ba381525" xsi:nil="true"/>
    <lcf76f155ced4ddcb4097134ff3c332f xmlns="d472a68a-9e92-4c6b-ab09-2280ba381525">
      <Terms xmlns="http://schemas.microsoft.com/office/infopath/2007/PartnerControls"/>
    </lcf76f155ced4ddcb4097134ff3c332f>
    <SIZE xmlns="d472a68a-9e92-4c6b-ab09-2280ba381525" xsi:nil="true"/>
  </documentManagement>
</p:properties>
</file>

<file path=customXml/itemProps1.xml><?xml version="1.0" encoding="utf-8"?>
<ds:datastoreItem xmlns:ds="http://schemas.openxmlformats.org/officeDocument/2006/customXml" ds:itemID="{4A796F4B-FADC-49AE-A2A4-9156BEEFBDC6}">
  <ds:schemaRefs>
    <ds:schemaRef ds:uri="http://schemas.microsoft.com/sharepoint/v3/contenttype/forms"/>
  </ds:schemaRefs>
</ds:datastoreItem>
</file>

<file path=customXml/itemProps2.xml><?xml version="1.0" encoding="utf-8"?>
<ds:datastoreItem xmlns:ds="http://schemas.openxmlformats.org/officeDocument/2006/customXml" ds:itemID="{F7DA8F0C-D8E1-4CC7-A820-705193681D93}">
  <ds:schemaRefs>
    <ds:schemaRef ds:uri="3e41aec3-0032-4dfb-9a77-1bc885346592"/>
    <ds:schemaRef ds:uri="d472a68a-9e92-4c6b-ab09-2280ba3815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D0B4D88-5D99-4F11-AB7D-E924334205C4}">
  <ds:schemaRefs>
    <ds:schemaRef ds:uri="http://schemas.microsoft.com/office/2006/metadata/properties"/>
    <ds:schemaRef ds:uri="http://schemas.microsoft.com/office/2006/documentManagement/types"/>
    <ds:schemaRef ds:uri="d472a68a-9e92-4c6b-ab09-2280ba381525"/>
    <ds:schemaRef ds:uri="http://purl.org/dc/terms/"/>
    <ds:schemaRef ds:uri="http://www.w3.org/XML/1998/namespace"/>
    <ds:schemaRef ds:uri="http://schemas.openxmlformats.org/package/2006/metadata/core-properties"/>
    <ds:schemaRef ds:uri="http://purl.org/dc/dcmitype/"/>
    <ds:schemaRef ds:uri="http://schemas.microsoft.com/office/infopath/2007/PartnerControls"/>
    <ds:schemaRef ds:uri="3e41aec3-0032-4dfb-9a77-1bc885346592"/>
    <ds:schemaRef ds:uri="http://purl.org/dc/elements/1.1/"/>
  </ds:schemaRefs>
</ds:datastoreItem>
</file>

<file path=docMetadata/LabelInfo.xml><?xml version="1.0" encoding="utf-8"?>
<clbl:labelList xmlns:clbl="http://schemas.microsoft.com/office/2020/mipLabelMetadata">
  <clbl:label id="{7530bded-fd6e-4f58-b5d2-ea681eb07663}" enabled="0" method="" siteId="{7530bded-fd6e-4f58-b5d2-ea681eb07663}" removed="1"/>
</clbl:labelList>
</file>

<file path=docProps/app.xml><?xml version="1.0" encoding="utf-8"?>
<Properties xmlns="http://schemas.openxmlformats.org/officeDocument/2006/extended-properties" xmlns:vt="http://schemas.openxmlformats.org/officeDocument/2006/docPropsVTypes">
  <Template/>
  <TotalTime>587</TotalTime>
  <Words>1942</Words>
  <Application>Microsoft Office PowerPoint</Application>
  <PresentationFormat>Custom</PresentationFormat>
  <Paragraphs>148</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Marlett</vt:lpstr>
      <vt:lpstr>Roboto</vt:lpstr>
      <vt:lpstr>Roboto Slab</vt:lpstr>
      <vt:lpstr>Verdana</vt:lpstr>
      <vt:lpstr>CB-Corporate-19Q4</vt:lpstr>
      <vt:lpstr>What you need  to know about the digital SAT Suite of Assessments </vt:lpstr>
      <vt:lpstr>The Transition  to Digital Testing</vt:lpstr>
      <vt:lpstr>Transition to Digital</vt:lpstr>
      <vt:lpstr>PSAT/NMSQT</vt:lpstr>
      <vt:lpstr>PSAT/NMSQT</vt:lpstr>
      <vt:lpstr>Get More from  Their Score</vt:lpstr>
      <vt:lpstr>PSAT/NMSQT</vt:lpstr>
      <vt:lpstr>PSAT/NMSQT</vt:lpstr>
      <vt:lpstr>PSAT/NMSQT</vt:lpstr>
      <vt:lpstr>PSAT/NMSQT</vt:lpstr>
      <vt:lpstr>PSAT/NMSQT</vt:lpstr>
      <vt:lpstr>PSAT/NMSQT</vt:lpstr>
      <vt:lpstr>Digital PSAT/NMSQT: What to Expect</vt:lpstr>
      <vt:lpstr>PSAT/NMSQT</vt:lpstr>
      <vt:lpstr>PSAT/NMSQT</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CB-Corporate-19Q4</dc:title>
  <dc:creator>DBC</dc:creator>
  <cp:lastModifiedBy>Cintora, Sylvia</cp:lastModifiedBy>
  <cp:revision>70</cp:revision>
  <dcterms:created xsi:type="dcterms:W3CDTF">2019-09-10T16:47:48Z</dcterms:created>
  <dcterms:modified xsi:type="dcterms:W3CDTF">2023-09-06T18:54:27Z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0x010100A991ED223439D64E9D839B1FA1AD9E31</vt:lpwstr>
  </property>
  <property fmtid="{D5CDD505-2E9C-101B-9397-08002B2CF9AE}" pid="3" name="MediaServiceImageTags">
    <vt:lpwstr/>
  </property>
</Properties>
</file>